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notesMasterIdLst>
    <p:notesMasterId r:id="rId19"/>
  </p:notesMasterIdLst>
  <p:sldIdLst>
    <p:sldId id="280" r:id="rId2"/>
    <p:sldId id="279" r:id="rId3"/>
    <p:sldId id="341" r:id="rId4"/>
    <p:sldId id="329" r:id="rId5"/>
    <p:sldId id="330" r:id="rId6"/>
    <p:sldId id="342" r:id="rId7"/>
    <p:sldId id="338" r:id="rId8"/>
    <p:sldId id="331" r:id="rId9"/>
    <p:sldId id="332" r:id="rId10"/>
    <p:sldId id="335" r:id="rId11"/>
    <p:sldId id="339" r:id="rId12"/>
    <p:sldId id="340" r:id="rId13"/>
    <p:sldId id="336" r:id="rId14"/>
    <p:sldId id="333" r:id="rId15"/>
    <p:sldId id="334" r:id="rId16"/>
    <p:sldId id="337" r:id="rId17"/>
    <p:sldId id="31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5E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5748"/>
  </p:normalViewPr>
  <p:slideViewPr>
    <p:cSldViewPr snapToGrid="0">
      <p:cViewPr varScale="1">
        <p:scale>
          <a:sx n="100" d="100"/>
          <a:sy n="100" d="100"/>
        </p:scale>
        <p:origin x="6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6B8054-AB29-EF44-831F-9D64F6C16436}" type="datetimeFigureOut">
              <a:rPr lang="en-CN" smtClean="0"/>
              <a:t>2023/2/28</a:t>
            </a:fld>
            <a:endParaRPr lang="en-C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2A1071-9695-FC4C-9083-3CB88AD2E5F6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556809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124B0-41E4-9E40-B519-ECC96DA89BC7}" type="datetimeFigureOut">
              <a:rPr lang="en-CN" smtClean="0"/>
              <a:t>2023/2/28</a:t>
            </a:fld>
            <a:endParaRPr lang="en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CF6F-B9CA-D448-B27A-35F199CE6BC9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4182402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124B0-41E4-9E40-B519-ECC96DA89BC7}" type="datetimeFigureOut">
              <a:rPr lang="en-CN" smtClean="0"/>
              <a:t>2023/2/28</a:t>
            </a:fld>
            <a:endParaRPr lang="en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CF6F-B9CA-D448-B27A-35F199CE6BC9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664857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124B0-41E4-9E40-B519-ECC96DA89BC7}" type="datetimeFigureOut">
              <a:rPr lang="en-CN" smtClean="0"/>
              <a:t>2023/2/28</a:t>
            </a:fld>
            <a:endParaRPr lang="en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CF6F-B9CA-D448-B27A-35F199CE6BC9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6368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124B0-41E4-9E40-B519-ECC96DA89BC7}" type="datetimeFigureOut">
              <a:rPr lang="en-CN" smtClean="0"/>
              <a:t>2023/2/28</a:t>
            </a:fld>
            <a:endParaRPr lang="en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CF6F-B9CA-D448-B27A-35F199CE6BC9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3237224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124B0-41E4-9E40-B519-ECC96DA89BC7}" type="datetimeFigureOut">
              <a:rPr lang="en-CN" smtClean="0"/>
              <a:t>2023/2/28</a:t>
            </a:fld>
            <a:endParaRPr lang="en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CF6F-B9CA-D448-B27A-35F199CE6BC9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3735054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124B0-41E4-9E40-B519-ECC96DA89BC7}" type="datetimeFigureOut">
              <a:rPr lang="en-CN" smtClean="0"/>
              <a:t>2023/2/28</a:t>
            </a:fld>
            <a:endParaRPr lang="en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CF6F-B9CA-D448-B27A-35F199CE6BC9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3845837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124B0-41E4-9E40-B519-ECC96DA89BC7}" type="datetimeFigureOut">
              <a:rPr lang="en-CN" smtClean="0"/>
              <a:t>2023/2/28</a:t>
            </a:fld>
            <a:endParaRPr lang="en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CF6F-B9CA-D448-B27A-35F199CE6BC9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992288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124B0-41E4-9E40-B519-ECC96DA89BC7}" type="datetimeFigureOut">
              <a:rPr lang="en-CN" smtClean="0"/>
              <a:t>2023/2/28</a:t>
            </a:fld>
            <a:endParaRPr lang="en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CF6F-B9CA-D448-B27A-35F199CE6BC9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770400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124B0-41E4-9E40-B519-ECC96DA89BC7}" type="datetimeFigureOut">
              <a:rPr lang="en-CN" smtClean="0"/>
              <a:t>2023/2/28</a:t>
            </a:fld>
            <a:endParaRPr lang="en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CF6F-B9CA-D448-B27A-35F199CE6BC9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353401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124B0-41E4-9E40-B519-ECC96DA89BC7}" type="datetimeFigureOut">
              <a:rPr lang="en-CN" smtClean="0"/>
              <a:t>2023/2/28</a:t>
            </a:fld>
            <a:endParaRPr lang="en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CF6F-B9CA-D448-B27A-35F199CE6BC9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1107748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124B0-41E4-9E40-B519-ECC96DA89BC7}" type="datetimeFigureOut">
              <a:rPr lang="en-CN" smtClean="0"/>
              <a:t>2023/2/28</a:t>
            </a:fld>
            <a:endParaRPr lang="en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4CF6F-B9CA-D448-B27A-35F199CE6BC9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3331457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124B0-41E4-9E40-B519-ECC96DA89BC7}" type="datetimeFigureOut">
              <a:rPr lang="en-CN" smtClean="0"/>
              <a:t>2023/2/28</a:t>
            </a:fld>
            <a:endParaRPr lang="en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4CF6F-B9CA-D448-B27A-35F199CE6BC9}" type="slidenum">
              <a:rPr lang="en-CN" smtClean="0"/>
              <a:t>‹#›</a:t>
            </a:fld>
            <a:endParaRPr lang="en-CN"/>
          </a:p>
        </p:txBody>
      </p:sp>
    </p:spTree>
    <p:extLst>
      <p:ext uri="{BB962C8B-B14F-4D97-AF65-F5344CB8AC3E}">
        <p14:creationId xmlns:p14="http://schemas.microsoft.com/office/powerpoint/2010/main" val="2388624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729C127-5206-AE8D-17C7-EE6D92CE798E}"/>
              </a:ext>
            </a:extLst>
          </p:cNvPr>
          <p:cNvCxnSpPr>
            <a:cxnSpLocks/>
          </p:cNvCxnSpPr>
          <p:nvPr/>
        </p:nvCxnSpPr>
        <p:spPr>
          <a:xfrm>
            <a:off x="154546" y="824248"/>
            <a:ext cx="8834907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88A3C04-2180-8F79-F0F9-75BDF967F406}"/>
              </a:ext>
            </a:extLst>
          </p:cNvPr>
          <p:cNvSpPr txBox="1"/>
          <p:nvPr/>
        </p:nvSpPr>
        <p:spPr>
          <a:xfrm>
            <a:off x="8660681" y="115910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accent2">
                    <a:lumMod val="50000"/>
                  </a:schemeClr>
                </a:solidFill>
                <a:latin typeface="Bradley Hand" pitchFamily="2" charset="77"/>
                <a:cs typeface="Apple Chancery" panose="03020702040506060504" pitchFamily="66" charset="-79"/>
              </a:rPr>
              <a:t>1</a:t>
            </a:r>
            <a:endParaRPr lang="en-CN" sz="2400" dirty="0">
              <a:solidFill>
                <a:schemeClr val="accent2">
                  <a:lumMod val="50000"/>
                </a:schemeClr>
              </a:solidFill>
              <a:latin typeface="Bradley Hand" pitchFamily="2" charset="77"/>
              <a:cs typeface="Apple Chancery" panose="03020702040506060504" pitchFamily="66" charset="-79"/>
            </a:endParaRPr>
          </a:p>
        </p:txBody>
      </p:sp>
      <p:pic>
        <p:nvPicPr>
          <p:cNvPr id="2" name="timg.jpeg" descr="timg.jpeg">
            <a:extLst>
              <a:ext uri="{FF2B5EF4-FFF2-40B4-BE49-F238E27FC236}">
                <a16:creationId xmlns:a16="http://schemas.microsoft.com/office/drawing/2014/main" id="{58A4C91C-6862-A285-54A5-B1D3ECEEB2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46" y="0"/>
            <a:ext cx="2103999" cy="79619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16A879E-AD04-B2D9-6DDB-A2A73F9F8F34}"/>
              </a:ext>
            </a:extLst>
          </p:cNvPr>
          <p:cNvSpPr txBox="1"/>
          <p:nvPr/>
        </p:nvSpPr>
        <p:spPr>
          <a:xfrm>
            <a:off x="3304657" y="3105834"/>
            <a:ext cx="22653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3600" dirty="0"/>
              <a:t>组会报告</a:t>
            </a:r>
            <a:r>
              <a:rPr lang="en-US" altLang="zh-CN" sz="3600" dirty="0"/>
              <a:t>2</a:t>
            </a:r>
            <a:endParaRPr lang="en-CN" sz="3600" dirty="0"/>
          </a:p>
        </p:txBody>
      </p:sp>
      <p:sp>
        <p:nvSpPr>
          <p:cNvPr id="5" name="文本框 17">
            <a:extLst>
              <a:ext uri="{FF2B5EF4-FFF2-40B4-BE49-F238E27FC236}">
                <a16:creationId xmlns:a16="http://schemas.microsoft.com/office/drawing/2014/main" id="{27147D9A-46D7-EBBE-AB10-A52128B44CEE}"/>
              </a:ext>
            </a:extLst>
          </p:cNvPr>
          <p:cNvSpPr txBox="1"/>
          <p:nvPr/>
        </p:nvSpPr>
        <p:spPr>
          <a:xfrm>
            <a:off x="5265221" y="4471629"/>
            <a:ext cx="2312161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4289" rIns="34289">
            <a:spAutoFit/>
          </a:bodyPr>
          <a:lstStyle/>
          <a:p>
            <a:pPr>
              <a:defRPr sz="1400">
                <a:latin typeface="明兰"/>
                <a:ea typeface="明兰"/>
                <a:cs typeface="明兰"/>
                <a:sym typeface="明兰"/>
              </a:defRPr>
            </a:pPr>
            <a:r>
              <a:rPr lang="zh-CN" altLang="en-US" sz="2000" dirty="0"/>
              <a:t>陆亚洲</a:t>
            </a:r>
            <a:endParaRPr sz="2000" dirty="0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4B9F199F-A353-229A-6C60-A5555F56426B}"/>
              </a:ext>
            </a:extLst>
          </p:cNvPr>
          <p:cNvSpPr/>
          <p:nvPr/>
        </p:nvSpPr>
        <p:spPr>
          <a:xfrm>
            <a:off x="4855341" y="4530239"/>
            <a:ext cx="204322" cy="2059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142" y="17957"/>
                </a:moveTo>
                <a:lnTo>
                  <a:pt x="19795" y="17458"/>
                </a:lnTo>
                <a:lnTo>
                  <a:pt x="19427" y="16985"/>
                </a:lnTo>
                <a:lnTo>
                  <a:pt x="19033" y="16524"/>
                </a:lnTo>
                <a:lnTo>
                  <a:pt x="18619" y="16088"/>
                </a:lnTo>
                <a:lnTo>
                  <a:pt x="18173" y="15678"/>
                </a:lnTo>
                <a:lnTo>
                  <a:pt x="17713" y="15286"/>
                </a:lnTo>
                <a:lnTo>
                  <a:pt x="17221" y="14920"/>
                </a:lnTo>
                <a:lnTo>
                  <a:pt x="16715" y="14579"/>
                </a:lnTo>
                <a:lnTo>
                  <a:pt x="16184" y="14270"/>
                </a:lnTo>
                <a:lnTo>
                  <a:pt x="15645" y="13992"/>
                </a:lnTo>
                <a:lnTo>
                  <a:pt x="15094" y="13739"/>
                </a:lnTo>
                <a:lnTo>
                  <a:pt x="14523" y="13524"/>
                </a:lnTo>
                <a:lnTo>
                  <a:pt x="14188" y="13411"/>
                </a:lnTo>
                <a:lnTo>
                  <a:pt x="13853" y="13303"/>
                </a:lnTo>
                <a:lnTo>
                  <a:pt x="14267" y="13089"/>
                </a:lnTo>
                <a:lnTo>
                  <a:pt x="14674" y="12843"/>
                </a:lnTo>
                <a:lnTo>
                  <a:pt x="15061" y="12571"/>
                </a:lnTo>
                <a:lnTo>
                  <a:pt x="15429" y="12268"/>
                </a:lnTo>
                <a:lnTo>
                  <a:pt x="15783" y="11940"/>
                </a:lnTo>
                <a:lnTo>
                  <a:pt x="16124" y="11567"/>
                </a:lnTo>
                <a:lnTo>
                  <a:pt x="16453" y="11176"/>
                </a:lnTo>
                <a:lnTo>
                  <a:pt x="16735" y="10765"/>
                </a:lnTo>
                <a:lnTo>
                  <a:pt x="16985" y="10336"/>
                </a:lnTo>
                <a:lnTo>
                  <a:pt x="17208" y="9894"/>
                </a:lnTo>
                <a:lnTo>
                  <a:pt x="17398" y="9439"/>
                </a:lnTo>
                <a:lnTo>
                  <a:pt x="17556" y="8972"/>
                </a:lnTo>
                <a:lnTo>
                  <a:pt x="17680" y="8492"/>
                </a:lnTo>
                <a:lnTo>
                  <a:pt x="17766" y="8000"/>
                </a:lnTo>
                <a:lnTo>
                  <a:pt x="17818" y="7501"/>
                </a:lnTo>
                <a:lnTo>
                  <a:pt x="17838" y="6996"/>
                </a:lnTo>
                <a:lnTo>
                  <a:pt x="17818" y="6491"/>
                </a:lnTo>
                <a:lnTo>
                  <a:pt x="17766" y="5986"/>
                </a:lnTo>
                <a:lnTo>
                  <a:pt x="17680" y="5499"/>
                </a:lnTo>
                <a:lnTo>
                  <a:pt x="17556" y="5013"/>
                </a:lnTo>
                <a:lnTo>
                  <a:pt x="17398" y="4546"/>
                </a:lnTo>
                <a:lnTo>
                  <a:pt x="17208" y="4085"/>
                </a:lnTo>
                <a:lnTo>
                  <a:pt x="16985" y="3643"/>
                </a:lnTo>
                <a:lnTo>
                  <a:pt x="16735" y="3220"/>
                </a:lnTo>
                <a:lnTo>
                  <a:pt x="16446" y="2810"/>
                </a:lnTo>
                <a:lnTo>
                  <a:pt x="16124" y="2418"/>
                </a:lnTo>
                <a:lnTo>
                  <a:pt x="15783" y="2052"/>
                </a:lnTo>
                <a:lnTo>
                  <a:pt x="15409" y="1705"/>
                </a:lnTo>
                <a:lnTo>
                  <a:pt x="15022" y="1389"/>
                </a:lnTo>
                <a:lnTo>
                  <a:pt x="14608" y="1099"/>
                </a:lnTo>
                <a:lnTo>
                  <a:pt x="14181" y="846"/>
                </a:lnTo>
                <a:lnTo>
                  <a:pt x="13741" y="625"/>
                </a:lnTo>
                <a:lnTo>
                  <a:pt x="13282" y="436"/>
                </a:lnTo>
                <a:lnTo>
                  <a:pt x="12816" y="278"/>
                </a:lnTo>
                <a:lnTo>
                  <a:pt x="12330" y="158"/>
                </a:lnTo>
                <a:lnTo>
                  <a:pt x="11837" y="69"/>
                </a:lnTo>
                <a:lnTo>
                  <a:pt x="11338" y="13"/>
                </a:lnTo>
                <a:lnTo>
                  <a:pt x="10833" y="0"/>
                </a:lnTo>
                <a:lnTo>
                  <a:pt x="10321" y="13"/>
                </a:lnTo>
                <a:lnTo>
                  <a:pt x="9822" y="69"/>
                </a:lnTo>
                <a:lnTo>
                  <a:pt x="9336" y="158"/>
                </a:lnTo>
                <a:lnTo>
                  <a:pt x="8844" y="278"/>
                </a:lnTo>
                <a:lnTo>
                  <a:pt x="8377" y="436"/>
                </a:lnTo>
                <a:lnTo>
                  <a:pt x="7918" y="625"/>
                </a:lnTo>
                <a:lnTo>
                  <a:pt x="7478" y="846"/>
                </a:lnTo>
                <a:lnTo>
                  <a:pt x="7051" y="1099"/>
                </a:lnTo>
                <a:lnTo>
                  <a:pt x="6638" y="1389"/>
                </a:lnTo>
                <a:lnTo>
                  <a:pt x="6250" y="1705"/>
                </a:lnTo>
                <a:lnTo>
                  <a:pt x="5876" y="2052"/>
                </a:lnTo>
                <a:lnTo>
                  <a:pt x="5535" y="2418"/>
                </a:lnTo>
                <a:lnTo>
                  <a:pt x="5213" y="2810"/>
                </a:lnTo>
                <a:lnTo>
                  <a:pt x="4924" y="3220"/>
                </a:lnTo>
                <a:lnTo>
                  <a:pt x="4675" y="3643"/>
                </a:lnTo>
                <a:lnTo>
                  <a:pt x="4451" y="4085"/>
                </a:lnTo>
                <a:lnTo>
                  <a:pt x="4261" y="4546"/>
                </a:lnTo>
                <a:lnTo>
                  <a:pt x="4103" y="5013"/>
                </a:lnTo>
                <a:lnTo>
                  <a:pt x="3985" y="5499"/>
                </a:lnTo>
                <a:lnTo>
                  <a:pt x="3893" y="5986"/>
                </a:lnTo>
                <a:lnTo>
                  <a:pt x="3841" y="6491"/>
                </a:lnTo>
                <a:lnTo>
                  <a:pt x="3821" y="6996"/>
                </a:lnTo>
                <a:lnTo>
                  <a:pt x="3841" y="7501"/>
                </a:lnTo>
                <a:lnTo>
                  <a:pt x="3893" y="8000"/>
                </a:lnTo>
                <a:lnTo>
                  <a:pt x="3985" y="8492"/>
                </a:lnTo>
                <a:lnTo>
                  <a:pt x="4103" y="8972"/>
                </a:lnTo>
                <a:lnTo>
                  <a:pt x="4261" y="9439"/>
                </a:lnTo>
                <a:lnTo>
                  <a:pt x="4451" y="9894"/>
                </a:lnTo>
                <a:lnTo>
                  <a:pt x="4675" y="10336"/>
                </a:lnTo>
                <a:lnTo>
                  <a:pt x="4924" y="10765"/>
                </a:lnTo>
                <a:lnTo>
                  <a:pt x="5213" y="11176"/>
                </a:lnTo>
                <a:lnTo>
                  <a:pt x="5535" y="11567"/>
                </a:lnTo>
                <a:lnTo>
                  <a:pt x="5876" y="11940"/>
                </a:lnTo>
                <a:lnTo>
                  <a:pt x="6224" y="12268"/>
                </a:lnTo>
                <a:lnTo>
                  <a:pt x="6592" y="12565"/>
                </a:lnTo>
                <a:lnTo>
                  <a:pt x="6979" y="12836"/>
                </a:lnTo>
                <a:lnTo>
                  <a:pt x="7373" y="13082"/>
                </a:lnTo>
                <a:lnTo>
                  <a:pt x="7787" y="13297"/>
                </a:lnTo>
                <a:lnTo>
                  <a:pt x="7432" y="13405"/>
                </a:lnTo>
                <a:lnTo>
                  <a:pt x="7077" y="13524"/>
                </a:lnTo>
                <a:lnTo>
                  <a:pt x="6506" y="13745"/>
                </a:lnTo>
                <a:lnTo>
                  <a:pt x="5955" y="13992"/>
                </a:lnTo>
                <a:lnTo>
                  <a:pt x="5416" y="14276"/>
                </a:lnTo>
                <a:lnTo>
                  <a:pt x="4885" y="14585"/>
                </a:lnTo>
                <a:lnTo>
                  <a:pt x="4379" y="14920"/>
                </a:lnTo>
                <a:lnTo>
                  <a:pt x="3887" y="15286"/>
                </a:lnTo>
                <a:lnTo>
                  <a:pt x="3421" y="15684"/>
                </a:lnTo>
                <a:lnTo>
                  <a:pt x="2981" y="16094"/>
                </a:lnTo>
                <a:lnTo>
                  <a:pt x="2567" y="16530"/>
                </a:lnTo>
                <a:lnTo>
                  <a:pt x="2173" y="16991"/>
                </a:lnTo>
                <a:lnTo>
                  <a:pt x="1805" y="17471"/>
                </a:lnTo>
                <a:lnTo>
                  <a:pt x="1451" y="17969"/>
                </a:lnTo>
                <a:lnTo>
                  <a:pt x="1136" y="18494"/>
                </a:lnTo>
                <a:lnTo>
                  <a:pt x="847" y="19037"/>
                </a:lnTo>
                <a:lnTo>
                  <a:pt x="584" y="19592"/>
                </a:lnTo>
                <a:lnTo>
                  <a:pt x="361" y="20160"/>
                </a:lnTo>
                <a:lnTo>
                  <a:pt x="164" y="20741"/>
                </a:lnTo>
                <a:lnTo>
                  <a:pt x="0" y="21335"/>
                </a:lnTo>
                <a:lnTo>
                  <a:pt x="1083" y="21600"/>
                </a:lnTo>
                <a:lnTo>
                  <a:pt x="1241" y="21019"/>
                </a:lnTo>
                <a:lnTo>
                  <a:pt x="1438" y="20457"/>
                </a:lnTo>
                <a:lnTo>
                  <a:pt x="1668" y="19902"/>
                </a:lnTo>
                <a:lnTo>
                  <a:pt x="1930" y="19371"/>
                </a:lnTo>
                <a:lnTo>
                  <a:pt x="2226" y="18847"/>
                </a:lnTo>
                <a:lnTo>
                  <a:pt x="2547" y="18348"/>
                </a:lnTo>
                <a:lnTo>
                  <a:pt x="2902" y="17868"/>
                </a:lnTo>
                <a:lnTo>
                  <a:pt x="3283" y="17401"/>
                </a:lnTo>
                <a:lnTo>
                  <a:pt x="3690" y="16966"/>
                </a:lnTo>
                <a:lnTo>
                  <a:pt x="4123" y="16549"/>
                </a:lnTo>
                <a:lnTo>
                  <a:pt x="4583" y="16164"/>
                </a:lnTo>
                <a:lnTo>
                  <a:pt x="5022" y="15835"/>
                </a:lnTo>
                <a:lnTo>
                  <a:pt x="5482" y="15532"/>
                </a:lnTo>
                <a:lnTo>
                  <a:pt x="5955" y="15248"/>
                </a:lnTo>
                <a:lnTo>
                  <a:pt x="6441" y="15002"/>
                </a:lnTo>
                <a:lnTo>
                  <a:pt x="6940" y="14768"/>
                </a:lnTo>
                <a:lnTo>
                  <a:pt x="7452" y="14573"/>
                </a:lnTo>
                <a:lnTo>
                  <a:pt x="7990" y="14402"/>
                </a:lnTo>
                <a:lnTo>
                  <a:pt x="8542" y="14257"/>
                </a:lnTo>
                <a:lnTo>
                  <a:pt x="9100" y="14143"/>
                </a:lnTo>
                <a:lnTo>
                  <a:pt x="9664" y="14067"/>
                </a:lnTo>
                <a:lnTo>
                  <a:pt x="10229" y="14017"/>
                </a:lnTo>
                <a:lnTo>
                  <a:pt x="10800" y="13998"/>
                </a:lnTo>
                <a:lnTo>
                  <a:pt x="11378" y="14017"/>
                </a:lnTo>
                <a:lnTo>
                  <a:pt x="11942" y="14067"/>
                </a:lnTo>
                <a:lnTo>
                  <a:pt x="12500" y="14143"/>
                </a:lnTo>
                <a:lnTo>
                  <a:pt x="13065" y="14257"/>
                </a:lnTo>
                <a:lnTo>
                  <a:pt x="13610" y="14396"/>
                </a:lnTo>
                <a:lnTo>
                  <a:pt x="14148" y="14573"/>
                </a:lnTo>
                <a:lnTo>
                  <a:pt x="14660" y="14768"/>
                </a:lnTo>
                <a:lnTo>
                  <a:pt x="15159" y="14996"/>
                </a:lnTo>
                <a:lnTo>
                  <a:pt x="15645" y="15248"/>
                </a:lnTo>
                <a:lnTo>
                  <a:pt x="16118" y="15526"/>
                </a:lnTo>
                <a:lnTo>
                  <a:pt x="16578" y="15829"/>
                </a:lnTo>
                <a:lnTo>
                  <a:pt x="17017" y="16164"/>
                </a:lnTo>
                <a:lnTo>
                  <a:pt x="17477" y="16549"/>
                </a:lnTo>
                <a:lnTo>
                  <a:pt x="17910" y="16966"/>
                </a:lnTo>
                <a:lnTo>
                  <a:pt x="18317" y="17395"/>
                </a:lnTo>
                <a:lnTo>
                  <a:pt x="18698" y="17856"/>
                </a:lnTo>
                <a:lnTo>
                  <a:pt x="19053" y="18342"/>
                </a:lnTo>
                <a:lnTo>
                  <a:pt x="19374" y="18841"/>
                </a:lnTo>
                <a:lnTo>
                  <a:pt x="19670" y="19359"/>
                </a:lnTo>
                <a:lnTo>
                  <a:pt x="19932" y="19895"/>
                </a:lnTo>
                <a:lnTo>
                  <a:pt x="20162" y="20445"/>
                </a:lnTo>
                <a:lnTo>
                  <a:pt x="20359" y="21006"/>
                </a:lnTo>
                <a:lnTo>
                  <a:pt x="20517" y="21587"/>
                </a:lnTo>
                <a:lnTo>
                  <a:pt x="21600" y="21316"/>
                </a:lnTo>
                <a:lnTo>
                  <a:pt x="21436" y="20722"/>
                </a:lnTo>
                <a:lnTo>
                  <a:pt x="21239" y="20148"/>
                </a:lnTo>
                <a:lnTo>
                  <a:pt x="21016" y="19573"/>
                </a:lnTo>
                <a:lnTo>
                  <a:pt x="20753" y="19024"/>
                </a:lnTo>
                <a:lnTo>
                  <a:pt x="20464" y="18481"/>
                </a:lnTo>
                <a:lnTo>
                  <a:pt x="20142" y="17957"/>
                </a:lnTo>
                <a:close/>
                <a:moveTo>
                  <a:pt x="4937" y="6996"/>
                </a:moveTo>
                <a:lnTo>
                  <a:pt x="4957" y="6510"/>
                </a:lnTo>
                <a:lnTo>
                  <a:pt x="5016" y="6042"/>
                </a:lnTo>
                <a:lnTo>
                  <a:pt x="5108" y="5582"/>
                </a:lnTo>
                <a:lnTo>
                  <a:pt x="5239" y="5133"/>
                </a:lnTo>
                <a:lnTo>
                  <a:pt x="5410" y="4704"/>
                </a:lnTo>
                <a:lnTo>
                  <a:pt x="5600" y="4293"/>
                </a:lnTo>
                <a:lnTo>
                  <a:pt x="5830" y="3896"/>
                </a:lnTo>
                <a:lnTo>
                  <a:pt x="6080" y="3523"/>
                </a:lnTo>
                <a:lnTo>
                  <a:pt x="6362" y="3163"/>
                </a:lnTo>
                <a:lnTo>
                  <a:pt x="6670" y="2835"/>
                </a:lnTo>
                <a:lnTo>
                  <a:pt x="6999" y="2532"/>
                </a:lnTo>
                <a:lnTo>
                  <a:pt x="7353" y="2248"/>
                </a:lnTo>
                <a:lnTo>
                  <a:pt x="7727" y="1995"/>
                </a:lnTo>
                <a:lnTo>
                  <a:pt x="8121" y="1768"/>
                </a:lnTo>
                <a:lnTo>
                  <a:pt x="8535" y="1578"/>
                </a:lnTo>
                <a:lnTo>
                  <a:pt x="8968" y="1414"/>
                </a:lnTo>
                <a:lnTo>
                  <a:pt x="9421" y="1282"/>
                </a:lnTo>
                <a:lnTo>
                  <a:pt x="9881" y="1187"/>
                </a:lnTo>
                <a:lnTo>
                  <a:pt x="10347" y="1130"/>
                </a:lnTo>
                <a:lnTo>
                  <a:pt x="10833" y="1111"/>
                </a:lnTo>
                <a:lnTo>
                  <a:pt x="11312" y="1130"/>
                </a:lnTo>
                <a:lnTo>
                  <a:pt x="11785" y="1187"/>
                </a:lnTo>
                <a:lnTo>
                  <a:pt x="12244" y="1282"/>
                </a:lnTo>
                <a:lnTo>
                  <a:pt x="12691" y="1414"/>
                </a:lnTo>
                <a:lnTo>
                  <a:pt x="13124" y="1578"/>
                </a:lnTo>
                <a:lnTo>
                  <a:pt x="13538" y="1768"/>
                </a:lnTo>
                <a:lnTo>
                  <a:pt x="13932" y="1995"/>
                </a:lnTo>
                <a:lnTo>
                  <a:pt x="14306" y="2248"/>
                </a:lnTo>
                <a:lnTo>
                  <a:pt x="14660" y="2532"/>
                </a:lnTo>
                <a:lnTo>
                  <a:pt x="14995" y="2835"/>
                </a:lnTo>
                <a:lnTo>
                  <a:pt x="15297" y="3163"/>
                </a:lnTo>
                <a:lnTo>
                  <a:pt x="15580" y="3523"/>
                </a:lnTo>
                <a:lnTo>
                  <a:pt x="15836" y="3896"/>
                </a:lnTo>
                <a:lnTo>
                  <a:pt x="16059" y="4293"/>
                </a:lnTo>
                <a:lnTo>
                  <a:pt x="16262" y="4704"/>
                </a:lnTo>
                <a:lnTo>
                  <a:pt x="16420" y="5133"/>
                </a:lnTo>
                <a:lnTo>
                  <a:pt x="16551" y="5582"/>
                </a:lnTo>
                <a:lnTo>
                  <a:pt x="16643" y="6042"/>
                </a:lnTo>
                <a:lnTo>
                  <a:pt x="16702" y="6510"/>
                </a:lnTo>
                <a:lnTo>
                  <a:pt x="16722" y="6996"/>
                </a:lnTo>
                <a:lnTo>
                  <a:pt x="16702" y="7476"/>
                </a:lnTo>
                <a:lnTo>
                  <a:pt x="16643" y="7949"/>
                </a:lnTo>
                <a:lnTo>
                  <a:pt x="16551" y="8404"/>
                </a:lnTo>
                <a:lnTo>
                  <a:pt x="16420" y="8846"/>
                </a:lnTo>
                <a:lnTo>
                  <a:pt x="16262" y="9281"/>
                </a:lnTo>
                <a:lnTo>
                  <a:pt x="16059" y="9692"/>
                </a:lnTo>
                <a:lnTo>
                  <a:pt x="15836" y="10090"/>
                </a:lnTo>
                <a:lnTo>
                  <a:pt x="15580" y="10462"/>
                </a:lnTo>
                <a:lnTo>
                  <a:pt x="15297" y="10816"/>
                </a:lnTo>
                <a:lnTo>
                  <a:pt x="14995" y="11150"/>
                </a:lnTo>
                <a:lnTo>
                  <a:pt x="14660" y="11453"/>
                </a:lnTo>
                <a:lnTo>
                  <a:pt x="14306" y="11738"/>
                </a:lnTo>
                <a:lnTo>
                  <a:pt x="13932" y="11990"/>
                </a:lnTo>
                <a:lnTo>
                  <a:pt x="13538" y="12217"/>
                </a:lnTo>
                <a:lnTo>
                  <a:pt x="13124" y="12413"/>
                </a:lnTo>
                <a:lnTo>
                  <a:pt x="12691" y="12571"/>
                </a:lnTo>
                <a:lnTo>
                  <a:pt x="12244" y="12704"/>
                </a:lnTo>
                <a:lnTo>
                  <a:pt x="11785" y="12792"/>
                </a:lnTo>
                <a:lnTo>
                  <a:pt x="11312" y="12849"/>
                </a:lnTo>
                <a:lnTo>
                  <a:pt x="10833" y="12874"/>
                </a:lnTo>
                <a:lnTo>
                  <a:pt x="10347" y="12849"/>
                </a:lnTo>
                <a:lnTo>
                  <a:pt x="9881" y="12792"/>
                </a:lnTo>
                <a:lnTo>
                  <a:pt x="9421" y="12704"/>
                </a:lnTo>
                <a:lnTo>
                  <a:pt x="8968" y="12571"/>
                </a:lnTo>
                <a:lnTo>
                  <a:pt x="8535" y="12413"/>
                </a:lnTo>
                <a:lnTo>
                  <a:pt x="8121" y="12217"/>
                </a:lnTo>
                <a:lnTo>
                  <a:pt x="7727" y="11990"/>
                </a:lnTo>
                <a:lnTo>
                  <a:pt x="7353" y="11738"/>
                </a:lnTo>
                <a:lnTo>
                  <a:pt x="6999" y="11453"/>
                </a:lnTo>
                <a:lnTo>
                  <a:pt x="6670" y="11150"/>
                </a:lnTo>
                <a:lnTo>
                  <a:pt x="6362" y="10816"/>
                </a:lnTo>
                <a:lnTo>
                  <a:pt x="6080" y="10462"/>
                </a:lnTo>
                <a:lnTo>
                  <a:pt x="5830" y="10090"/>
                </a:lnTo>
                <a:lnTo>
                  <a:pt x="5600" y="9692"/>
                </a:lnTo>
                <a:lnTo>
                  <a:pt x="5410" y="9281"/>
                </a:lnTo>
                <a:lnTo>
                  <a:pt x="5239" y="8846"/>
                </a:lnTo>
                <a:lnTo>
                  <a:pt x="5108" y="8404"/>
                </a:lnTo>
                <a:lnTo>
                  <a:pt x="5016" y="7949"/>
                </a:lnTo>
                <a:lnTo>
                  <a:pt x="4957" y="7476"/>
                </a:lnTo>
                <a:lnTo>
                  <a:pt x="4937" y="6996"/>
                </a:ln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34289" rIns="34289"/>
          <a:lstStyle/>
          <a:p>
            <a:pPr>
              <a:defRPr sz="2000">
                <a:latin typeface="明兰"/>
                <a:ea typeface="明兰"/>
                <a:cs typeface="明兰"/>
                <a:sym typeface="明兰"/>
              </a:defRPr>
            </a:pPr>
            <a:endParaRPr sz="1500"/>
          </a:p>
        </p:txBody>
      </p:sp>
    </p:spTree>
    <p:extLst>
      <p:ext uri="{BB962C8B-B14F-4D97-AF65-F5344CB8AC3E}">
        <p14:creationId xmlns:p14="http://schemas.microsoft.com/office/powerpoint/2010/main" val="2371511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dvAuto="0"/>
      <p:bldP spid="6" grpId="0" animBg="1" advAuto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729C127-5206-AE8D-17C7-EE6D92CE798E}"/>
              </a:ext>
            </a:extLst>
          </p:cNvPr>
          <p:cNvCxnSpPr>
            <a:cxnSpLocks/>
          </p:cNvCxnSpPr>
          <p:nvPr/>
        </p:nvCxnSpPr>
        <p:spPr>
          <a:xfrm>
            <a:off x="154546" y="824248"/>
            <a:ext cx="8834907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88A3C04-2180-8F79-F0F9-75BDF967F406}"/>
              </a:ext>
            </a:extLst>
          </p:cNvPr>
          <p:cNvSpPr txBox="1"/>
          <p:nvPr/>
        </p:nvSpPr>
        <p:spPr>
          <a:xfrm>
            <a:off x="8423272" y="167264"/>
            <a:ext cx="394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accent2">
                    <a:lumMod val="50000"/>
                  </a:schemeClr>
                </a:solidFill>
                <a:latin typeface="Bradley Hand" pitchFamily="2" charset="77"/>
                <a:cs typeface="Apple Chancery" panose="03020702040506060504" pitchFamily="66" charset="-79"/>
              </a:rPr>
              <a:t>7</a:t>
            </a:r>
            <a:endParaRPr lang="en-CN" sz="2400" dirty="0">
              <a:solidFill>
                <a:schemeClr val="accent2">
                  <a:lumMod val="50000"/>
                </a:schemeClr>
              </a:solidFill>
              <a:latin typeface="Bradley Hand" pitchFamily="2" charset="77"/>
              <a:cs typeface="Apple Chancery" panose="03020702040506060504" pitchFamily="66" charset="-79"/>
            </a:endParaRPr>
          </a:p>
        </p:txBody>
      </p:sp>
      <p:pic>
        <p:nvPicPr>
          <p:cNvPr id="2" name="timg.jpeg" descr="timg.jpeg">
            <a:extLst>
              <a:ext uri="{FF2B5EF4-FFF2-40B4-BE49-F238E27FC236}">
                <a16:creationId xmlns:a16="http://schemas.microsoft.com/office/drawing/2014/main" id="{58A4C91C-6862-A285-54A5-B1D3ECEEB2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46" y="0"/>
            <a:ext cx="2103999" cy="796195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EE06A4C-7852-7A60-3660-EB28F01365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756" y="991514"/>
            <a:ext cx="3741260" cy="289097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D62CA0E-CBF1-E0DA-B2AD-CA4441FB02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7986" y="991514"/>
            <a:ext cx="3741259" cy="28909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37077AF-5DDC-B729-793D-9E575E4BF7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3400" y="3882486"/>
            <a:ext cx="3741261" cy="28909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6E80408-F0A3-5E3D-F43E-896E2F4F2A8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9340" y="3882485"/>
            <a:ext cx="3741262" cy="289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378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729C127-5206-AE8D-17C7-EE6D92CE798E}"/>
              </a:ext>
            </a:extLst>
          </p:cNvPr>
          <p:cNvCxnSpPr>
            <a:cxnSpLocks/>
          </p:cNvCxnSpPr>
          <p:nvPr/>
        </p:nvCxnSpPr>
        <p:spPr>
          <a:xfrm>
            <a:off x="154546" y="824248"/>
            <a:ext cx="8834907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88A3C04-2180-8F79-F0F9-75BDF967F406}"/>
              </a:ext>
            </a:extLst>
          </p:cNvPr>
          <p:cNvSpPr txBox="1"/>
          <p:nvPr/>
        </p:nvSpPr>
        <p:spPr>
          <a:xfrm>
            <a:off x="8423272" y="167264"/>
            <a:ext cx="394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accent2">
                    <a:lumMod val="50000"/>
                  </a:schemeClr>
                </a:solidFill>
                <a:latin typeface="Bradley Hand" pitchFamily="2" charset="77"/>
                <a:cs typeface="Apple Chancery" panose="03020702040506060504" pitchFamily="66" charset="-79"/>
              </a:rPr>
              <a:t>7</a:t>
            </a:r>
            <a:endParaRPr lang="en-CN" sz="2400" dirty="0">
              <a:solidFill>
                <a:schemeClr val="accent2">
                  <a:lumMod val="50000"/>
                </a:schemeClr>
              </a:solidFill>
              <a:latin typeface="Bradley Hand" pitchFamily="2" charset="77"/>
              <a:cs typeface="Apple Chancery" panose="03020702040506060504" pitchFamily="66" charset="-79"/>
            </a:endParaRPr>
          </a:p>
        </p:txBody>
      </p:sp>
      <p:pic>
        <p:nvPicPr>
          <p:cNvPr id="2" name="timg.jpeg" descr="timg.jpeg">
            <a:extLst>
              <a:ext uri="{FF2B5EF4-FFF2-40B4-BE49-F238E27FC236}">
                <a16:creationId xmlns:a16="http://schemas.microsoft.com/office/drawing/2014/main" id="{58A4C91C-6862-A285-54A5-B1D3ECEEB2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46" y="0"/>
            <a:ext cx="2103999" cy="79619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719520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729C127-5206-AE8D-17C7-EE6D92CE798E}"/>
              </a:ext>
            </a:extLst>
          </p:cNvPr>
          <p:cNvCxnSpPr>
            <a:cxnSpLocks/>
          </p:cNvCxnSpPr>
          <p:nvPr/>
        </p:nvCxnSpPr>
        <p:spPr>
          <a:xfrm>
            <a:off x="154546" y="824248"/>
            <a:ext cx="8834907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88A3C04-2180-8F79-F0F9-75BDF967F406}"/>
              </a:ext>
            </a:extLst>
          </p:cNvPr>
          <p:cNvSpPr txBox="1"/>
          <p:nvPr/>
        </p:nvSpPr>
        <p:spPr>
          <a:xfrm>
            <a:off x="8423272" y="167264"/>
            <a:ext cx="394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accent2">
                    <a:lumMod val="50000"/>
                  </a:schemeClr>
                </a:solidFill>
                <a:latin typeface="Bradley Hand" pitchFamily="2" charset="77"/>
                <a:cs typeface="Apple Chancery" panose="03020702040506060504" pitchFamily="66" charset="-79"/>
              </a:rPr>
              <a:t>7</a:t>
            </a:r>
            <a:endParaRPr lang="en-CN" sz="2400" dirty="0">
              <a:solidFill>
                <a:schemeClr val="accent2">
                  <a:lumMod val="50000"/>
                </a:schemeClr>
              </a:solidFill>
              <a:latin typeface="Bradley Hand" pitchFamily="2" charset="77"/>
              <a:cs typeface="Apple Chancery" panose="03020702040506060504" pitchFamily="66" charset="-79"/>
            </a:endParaRPr>
          </a:p>
        </p:txBody>
      </p:sp>
      <p:pic>
        <p:nvPicPr>
          <p:cNvPr id="2" name="timg.jpeg" descr="timg.jpeg">
            <a:extLst>
              <a:ext uri="{FF2B5EF4-FFF2-40B4-BE49-F238E27FC236}">
                <a16:creationId xmlns:a16="http://schemas.microsoft.com/office/drawing/2014/main" id="{58A4C91C-6862-A285-54A5-B1D3ECEEB2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46" y="0"/>
            <a:ext cx="2103999" cy="79619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657023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729C127-5206-AE8D-17C7-EE6D92CE798E}"/>
              </a:ext>
            </a:extLst>
          </p:cNvPr>
          <p:cNvCxnSpPr>
            <a:cxnSpLocks/>
          </p:cNvCxnSpPr>
          <p:nvPr/>
        </p:nvCxnSpPr>
        <p:spPr>
          <a:xfrm>
            <a:off x="154546" y="824248"/>
            <a:ext cx="8834907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88A3C04-2180-8F79-F0F9-75BDF967F406}"/>
              </a:ext>
            </a:extLst>
          </p:cNvPr>
          <p:cNvSpPr txBox="1"/>
          <p:nvPr/>
        </p:nvSpPr>
        <p:spPr>
          <a:xfrm>
            <a:off x="8423272" y="167264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accent2">
                    <a:lumMod val="50000"/>
                  </a:schemeClr>
                </a:solidFill>
                <a:latin typeface="Bradley Hand" pitchFamily="2" charset="77"/>
                <a:cs typeface="Apple Chancery" panose="03020702040506060504" pitchFamily="66" charset="-79"/>
              </a:rPr>
              <a:t>8</a:t>
            </a:r>
            <a:endParaRPr lang="en-CN" sz="2400" dirty="0">
              <a:solidFill>
                <a:schemeClr val="accent2">
                  <a:lumMod val="50000"/>
                </a:schemeClr>
              </a:solidFill>
              <a:latin typeface="Bradley Hand" pitchFamily="2" charset="77"/>
              <a:cs typeface="Apple Chancery" panose="03020702040506060504" pitchFamily="66" charset="-79"/>
            </a:endParaRPr>
          </a:p>
        </p:txBody>
      </p:sp>
      <p:pic>
        <p:nvPicPr>
          <p:cNvPr id="2" name="timg.jpeg" descr="timg.jpeg">
            <a:extLst>
              <a:ext uri="{FF2B5EF4-FFF2-40B4-BE49-F238E27FC236}">
                <a16:creationId xmlns:a16="http://schemas.microsoft.com/office/drawing/2014/main" id="{58A4C91C-6862-A285-54A5-B1D3ECEEB2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46" y="0"/>
            <a:ext cx="2103999" cy="79619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0778967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729C127-5206-AE8D-17C7-EE6D92CE798E}"/>
              </a:ext>
            </a:extLst>
          </p:cNvPr>
          <p:cNvCxnSpPr>
            <a:cxnSpLocks/>
          </p:cNvCxnSpPr>
          <p:nvPr/>
        </p:nvCxnSpPr>
        <p:spPr>
          <a:xfrm>
            <a:off x="154546" y="824248"/>
            <a:ext cx="8834907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88A3C04-2180-8F79-F0F9-75BDF967F406}"/>
              </a:ext>
            </a:extLst>
          </p:cNvPr>
          <p:cNvSpPr txBox="1"/>
          <p:nvPr/>
        </p:nvSpPr>
        <p:spPr>
          <a:xfrm>
            <a:off x="8423272" y="167264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accent2">
                    <a:lumMod val="50000"/>
                  </a:schemeClr>
                </a:solidFill>
                <a:latin typeface="Bradley Hand" pitchFamily="2" charset="77"/>
                <a:cs typeface="Apple Chancery" panose="03020702040506060504" pitchFamily="66" charset="-79"/>
              </a:rPr>
              <a:t>9</a:t>
            </a:r>
            <a:endParaRPr lang="en-CN" sz="2400" dirty="0">
              <a:solidFill>
                <a:schemeClr val="accent2">
                  <a:lumMod val="50000"/>
                </a:schemeClr>
              </a:solidFill>
              <a:latin typeface="Bradley Hand" pitchFamily="2" charset="77"/>
              <a:cs typeface="Apple Chancery" panose="03020702040506060504" pitchFamily="66" charset="-79"/>
            </a:endParaRPr>
          </a:p>
        </p:txBody>
      </p:sp>
      <p:pic>
        <p:nvPicPr>
          <p:cNvPr id="2" name="timg.jpeg" descr="timg.jpeg">
            <a:extLst>
              <a:ext uri="{FF2B5EF4-FFF2-40B4-BE49-F238E27FC236}">
                <a16:creationId xmlns:a16="http://schemas.microsoft.com/office/drawing/2014/main" id="{58A4C91C-6862-A285-54A5-B1D3ECEEB2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46" y="0"/>
            <a:ext cx="2103999" cy="79619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3729052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729C127-5206-AE8D-17C7-EE6D92CE798E}"/>
              </a:ext>
            </a:extLst>
          </p:cNvPr>
          <p:cNvCxnSpPr>
            <a:cxnSpLocks/>
          </p:cNvCxnSpPr>
          <p:nvPr/>
        </p:nvCxnSpPr>
        <p:spPr>
          <a:xfrm>
            <a:off x="154546" y="824248"/>
            <a:ext cx="8834907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88A3C04-2180-8F79-F0F9-75BDF967F406}"/>
              </a:ext>
            </a:extLst>
          </p:cNvPr>
          <p:cNvSpPr txBox="1"/>
          <p:nvPr/>
        </p:nvSpPr>
        <p:spPr>
          <a:xfrm>
            <a:off x="8423272" y="167264"/>
            <a:ext cx="5148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accent2">
                    <a:lumMod val="50000"/>
                  </a:schemeClr>
                </a:solidFill>
                <a:latin typeface="Bradley Hand" pitchFamily="2" charset="77"/>
                <a:cs typeface="Apple Chancery" panose="03020702040506060504" pitchFamily="66" charset="-79"/>
              </a:rPr>
              <a:t>10</a:t>
            </a:r>
            <a:endParaRPr lang="en-CN" sz="2400" dirty="0">
              <a:solidFill>
                <a:schemeClr val="accent2">
                  <a:lumMod val="50000"/>
                </a:schemeClr>
              </a:solidFill>
              <a:latin typeface="Bradley Hand" pitchFamily="2" charset="77"/>
              <a:cs typeface="Apple Chancery" panose="03020702040506060504" pitchFamily="66" charset="-79"/>
            </a:endParaRPr>
          </a:p>
        </p:txBody>
      </p:sp>
      <p:pic>
        <p:nvPicPr>
          <p:cNvPr id="2" name="timg.jpeg" descr="timg.jpeg">
            <a:extLst>
              <a:ext uri="{FF2B5EF4-FFF2-40B4-BE49-F238E27FC236}">
                <a16:creationId xmlns:a16="http://schemas.microsoft.com/office/drawing/2014/main" id="{58A4C91C-6862-A285-54A5-B1D3ECEEB2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46" y="0"/>
            <a:ext cx="2103999" cy="79619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5834505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729C127-5206-AE8D-17C7-EE6D92CE798E}"/>
              </a:ext>
            </a:extLst>
          </p:cNvPr>
          <p:cNvCxnSpPr>
            <a:cxnSpLocks/>
          </p:cNvCxnSpPr>
          <p:nvPr/>
        </p:nvCxnSpPr>
        <p:spPr>
          <a:xfrm>
            <a:off x="154546" y="824248"/>
            <a:ext cx="8834907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88A3C04-2180-8F79-F0F9-75BDF967F406}"/>
              </a:ext>
            </a:extLst>
          </p:cNvPr>
          <p:cNvSpPr txBox="1"/>
          <p:nvPr/>
        </p:nvSpPr>
        <p:spPr>
          <a:xfrm>
            <a:off x="8423272" y="167264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accent2">
                    <a:lumMod val="50000"/>
                  </a:schemeClr>
                </a:solidFill>
                <a:latin typeface="Bradley Hand" pitchFamily="2" charset="77"/>
                <a:cs typeface="Apple Chancery" panose="03020702040506060504" pitchFamily="66" charset="-79"/>
              </a:rPr>
              <a:t>11</a:t>
            </a:r>
            <a:endParaRPr lang="en-CN" sz="2400" dirty="0">
              <a:solidFill>
                <a:schemeClr val="accent2">
                  <a:lumMod val="50000"/>
                </a:schemeClr>
              </a:solidFill>
              <a:latin typeface="Bradley Hand" pitchFamily="2" charset="77"/>
              <a:cs typeface="Apple Chancery" panose="03020702040506060504" pitchFamily="66" charset="-79"/>
            </a:endParaRPr>
          </a:p>
        </p:txBody>
      </p:sp>
      <p:pic>
        <p:nvPicPr>
          <p:cNvPr id="2" name="timg.jpeg" descr="timg.jpeg">
            <a:extLst>
              <a:ext uri="{FF2B5EF4-FFF2-40B4-BE49-F238E27FC236}">
                <a16:creationId xmlns:a16="http://schemas.microsoft.com/office/drawing/2014/main" id="{58A4C91C-6862-A285-54A5-B1D3ECEEB2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46" y="0"/>
            <a:ext cx="2103999" cy="79619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6683850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729C127-5206-AE8D-17C7-EE6D92CE798E}"/>
              </a:ext>
            </a:extLst>
          </p:cNvPr>
          <p:cNvCxnSpPr>
            <a:cxnSpLocks/>
          </p:cNvCxnSpPr>
          <p:nvPr/>
        </p:nvCxnSpPr>
        <p:spPr>
          <a:xfrm>
            <a:off x="154546" y="824248"/>
            <a:ext cx="8834907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88A3C04-2180-8F79-F0F9-75BDF967F406}"/>
              </a:ext>
            </a:extLst>
          </p:cNvPr>
          <p:cNvSpPr txBox="1"/>
          <p:nvPr/>
        </p:nvSpPr>
        <p:spPr>
          <a:xfrm>
            <a:off x="8445714" y="117724"/>
            <a:ext cx="5373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accent2">
                    <a:lumMod val="50000"/>
                  </a:schemeClr>
                </a:solidFill>
                <a:latin typeface="Bradley Hand" pitchFamily="2" charset="77"/>
                <a:cs typeface="Apple Chancery" panose="03020702040506060504" pitchFamily="66" charset="-79"/>
              </a:rPr>
              <a:t>12</a:t>
            </a:r>
            <a:endParaRPr lang="en-CN" sz="2400" dirty="0">
              <a:solidFill>
                <a:schemeClr val="accent2">
                  <a:lumMod val="50000"/>
                </a:schemeClr>
              </a:solidFill>
              <a:latin typeface="Bradley Hand" pitchFamily="2" charset="77"/>
              <a:cs typeface="Apple Chancery" panose="03020702040506060504" pitchFamily="66" charset="-79"/>
            </a:endParaRPr>
          </a:p>
        </p:txBody>
      </p:sp>
      <p:pic>
        <p:nvPicPr>
          <p:cNvPr id="2" name="timg.jpeg" descr="timg.jpeg">
            <a:extLst>
              <a:ext uri="{FF2B5EF4-FFF2-40B4-BE49-F238E27FC236}">
                <a16:creationId xmlns:a16="http://schemas.microsoft.com/office/drawing/2014/main" id="{58A4C91C-6862-A285-54A5-B1D3ECEEB2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46" y="0"/>
            <a:ext cx="2103999" cy="796195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FD2D1EC2-C252-81AF-EAD5-C09A8208B106}"/>
              </a:ext>
            </a:extLst>
          </p:cNvPr>
          <p:cNvGrpSpPr/>
          <p:nvPr/>
        </p:nvGrpSpPr>
        <p:grpSpPr>
          <a:xfrm>
            <a:off x="6675825" y="2874024"/>
            <a:ext cx="969039" cy="957586"/>
            <a:chOff x="6097971" y="1151689"/>
            <a:chExt cx="1734007" cy="1678179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D48E202D-EAAF-86EF-862A-31E74933A4A3}"/>
                </a:ext>
              </a:extLst>
            </p:cNvPr>
            <p:cNvSpPr/>
            <p:nvPr/>
          </p:nvSpPr>
          <p:spPr>
            <a:xfrm>
              <a:off x="6438902" y="1592886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BEE9B792-E797-B234-6458-05C112DEB7D1}"/>
                </a:ext>
              </a:extLst>
            </p:cNvPr>
            <p:cNvSpPr/>
            <p:nvPr/>
          </p:nvSpPr>
          <p:spPr>
            <a:xfrm>
              <a:off x="6616891" y="1151689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F1FC4829-5833-AE73-A1D4-D5F798106137}"/>
                </a:ext>
              </a:extLst>
            </p:cNvPr>
            <p:cNvSpPr/>
            <p:nvPr/>
          </p:nvSpPr>
          <p:spPr>
            <a:xfrm>
              <a:off x="6554598" y="1669086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1B13A80-30FF-E54C-D419-379CAF970929}"/>
                </a:ext>
              </a:extLst>
            </p:cNvPr>
            <p:cNvSpPr/>
            <p:nvPr/>
          </p:nvSpPr>
          <p:spPr>
            <a:xfrm>
              <a:off x="6706998" y="1821486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EF801826-9BA7-5EC1-175F-56171707A671}"/>
                </a:ext>
              </a:extLst>
            </p:cNvPr>
            <p:cNvSpPr/>
            <p:nvPr/>
          </p:nvSpPr>
          <p:spPr>
            <a:xfrm>
              <a:off x="6653268" y="1305912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4D15BBCE-5932-8AF2-6D41-9636C62E2968}"/>
                </a:ext>
              </a:extLst>
            </p:cNvPr>
            <p:cNvSpPr/>
            <p:nvPr/>
          </p:nvSpPr>
          <p:spPr>
            <a:xfrm>
              <a:off x="7011798" y="2126286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DECD5DDB-CF98-3DDE-1BB4-5E79FA75A5A2}"/>
                </a:ext>
              </a:extLst>
            </p:cNvPr>
            <p:cNvSpPr/>
            <p:nvPr/>
          </p:nvSpPr>
          <p:spPr>
            <a:xfrm>
              <a:off x="6985953" y="1175974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B429C10E-E97D-1D68-7AE7-57D6DD84B60C}"/>
                </a:ext>
              </a:extLst>
            </p:cNvPr>
            <p:cNvSpPr/>
            <p:nvPr/>
          </p:nvSpPr>
          <p:spPr>
            <a:xfrm>
              <a:off x="6384419" y="1973886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FFFEDDB8-7FAB-E11D-BD1B-4F678A863F82}"/>
                </a:ext>
              </a:extLst>
            </p:cNvPr>
            <p:cNvSpPr/>
            <p:nvPr/>
          </p:nvSpPr>
          <p:spPr>
            <a:xfrm>
              <a:off x="7174150" y="1557938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D376F8E8-33FF-6626-FC2D-C816C37E1C0A}"/>
                </a:ext>
              </a:extLst>
            </p:cNvPr>
            <p:cNvSpPr/>
            <p:nvPr/>
          </p:nvSpPr>
          <p:spPr>
            <a:xfrm>
              <a:off x="6895878" y="1326338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F289AB4C-A99E-C312-82E0-56619E3BCFF9}"/>
                </a:ext>
              </a:extLst>
            </p:cNvPr>
            <p:cNvSpPr/>
            <p:nvPr/>
          </p:nvSpPr>
          <p:spPr>
            <a:xfrm>
              <a:off x="6792087" y="2075424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4C846872-0FE0-598E-C990-E6BC60CAAA80}"/>
                </a:ext>
              </a:extLst>
            </p:cNvPr>
            <p:cNvSpPr/>
            <p:nvPr/>
          </p:nvSpPr>
          <p:spPr>
            <a:xfrm>
              <a:off x="7433199" y="1795045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1CA1C93E-2A24-ECF8-721C-9DC36943265A}"/>
                </a:ext>
              </a:extLst>
            </p:cNvPr>
            <p:cNvSpPr/>
            <p:nvPr/>
          </p:nvSpPr>
          <p:spPr>
            <a:xfrm>
              <a:off x="6952615" y="2401877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5FA9A58E-400A-9767-F7D2-9842A0D0F7DB}"/>
                </a:ext>
              </a:extLst>
            </p:cNvPr>
            <p:cNvSpPr/>
            <p:nvPr/>
          </p:nvSpPr>
          <p:spPr>
            <a:xfrm>
              <a:off x="6896688" y="1618224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C6791839-F672-1161-D840-0A18F26987ED}"/>
                </a:ext>
              </a:extLst>
            </p:cNvPr>
            <p:cNvSpPr/>
            <p:nvPr/>
          </p:nvSpPr>
          <p:spPr>
            <a:xfrm>
              <a:off x="6097971" y="1643550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2D54EF44-1D64-DBAF-303E-0359F3D1A0C0}"/>
                </a:ext>
              </a:extLst>
            </p:cNvPr>
            <p:cNvSpPr/>
            <p:nvPr/>
          </p:nvSpPr>
          <p:spPr>
            <a:xfrm>
              <a:off x="6536819" y="2126286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43A915C-92E9-4764-5DFD-D172599E13AF}"/>
                </a:ext>
              </a:extLst>
            </p:cNvPr>
            <p:cNvSpPr/>
            <p:nvPr/>
          </p:nvSpPr>
          <p:spPr>
            <a:xfrm>
              <a:off x="6283643" y="1288391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FCE7AD3-F971-0DE1-79AF-7F7DB86ACAFA}"/>
                </a:ext>
              </a:extLst>
            </p:cNvPr>
            <p:cNvSpPr/>
            <p:nvPr/>
          </p:nvSpPr>
          <p:spPr>
            <a:xfrm>
              <a:off x="6655181" y="2418387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71808F4A-58EB-402A-694C-2EB24485D7DD}"/>
                </a:ext>
              </a:extLst>
            </p:cNvPr>
            <p:cNvSpPr/>
            <p:nvPr/>
          </p:nvSpPr>
          <p:spPr>
            <a:xfrm>
              <a:off x="6346558" y="2293253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C400022D-EE4D-12D3-0BEA-3A499896F214}"/>
                </a:ext>
              </a:extLst>
            </p:cNvPr>
            <p:cNvSpPr/>
            <p:nvPr/>
          </p:nvSpPr>
          <p:spPr>
            <a:xfrm>
              <a:off x="7253956" y="1325017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89F78A21-FFEE-256D-9569-6D6D1CD80F06}"/>
                </a:ext>
              </a:extLst>
            </p:cNvPr>
            <p:cNvSpPr/>
            <p:nvPr/>
          </p:nvSpPr>
          <p:spPr>
            <a:xfrm>
              <a:off x="7269077" y="2190073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E39BF9C-538A-BCD3-8787-3871568FE85D}"/>
                </a:ext>
              </a:extLst>
            </p:cNvPr>
            <p:cNvSpPr/>
            <p:nvPr/>
          </p:nvSpPr>
          <p:spPr>
            <a:xfrm>
              <a:off x="6124704" y="2022385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85EA5EFA-E0C1-08D3-1256-7E463535D6A3}"/>
                </a:ext>
              </a:extLst>
            </p:cNvPr>
            <p:cNvSpPr/>
            <p:nvPr/>
          </p:nvSpPr>
          <p:spPr>
            <a:xfrm>
              <a:off x="7368541" y="2011687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9DD7CFA0-9194-7872-B766-E15E4FE07D51}"/>
                </a:ext>
              </a:extLst>
            </p:cNvPr>
            <p:cNvSpPr/>
            <p:nvPr/>
          </p:nvSpPr>
          <p:spPr>
            <a:xfrm>
              <a:off x="7062541" y="1884494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349F5C16-4B6D-6749-C42E-B19B9B4A804A}"/>
                </a:ext>
              </a:extLst>
            </p:cNvPr>
            <p:cNvSpPr/>
            <p:nvPr/>
          </p:nvSpPr>
          <p:spPr>
            <a:xfrm>
              <a:off x="6223129" y="1712668"/>
              <a:ext cx="398779" cy="444501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6683B1B-3546-588C-3CDD-3132FC6E34DB}"/>
              </a:ext>
            </a:extLst>
          </p:cNvPr>
          <p:cNvGrpSpPr/>
          <p:nvPr/>
        </p:nvGrpSpPr>
        <p:grpSpPr>
          <a:xfrm>
            <a:off x="1474736" y="3154284"/>
            <a:ext cx="463080" cy="479935"/>
            <a:chOff x="2213118" y="4522590"/>
            <a:chExt cx="1147439" cy="1159311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975835BE-79BF-271C-07C5-522E0B1F70E4}"/>
                </a:ext>
              </a:extLst>
            </p:cNvPr>
            <p:cNvSpPr/>
            <p:nvPr/>
          </p:nvSpPr>
          <p:spPr>
            <a:xfrm>
              <a:off x="2680552" y="4522590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98E9CC5A-7550-3446-7125-69DDE8A068C6}"/>
                </a:ext>
              </a:extLst>
            </p:cNvPr>
            <p:cNvSpPr/>
            <p:nvPr/>
          </p:nvSpPr>
          <p:spPr>
            <a:xfrm>
              <a:off x="2770484" y="4726388"/>
              <a:ext cx="398779" cy="444501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7509C34E-A4FD-395E-4FB6-3D94FD39BC68}"/>
                </a:ext>
              </a:extLst>
            </p:cNvPr>
            <p:cNvSpPr/>
            <p:nvPr/>
          </p:nvSpPr>
          <p:spPr>
            <a:xfrm>
              <a:off x="2961778" y="4904895"/>
              <a:ext cx="398779" cy="444501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DBB8375-0079-8F30-7C27-99F8D10D9423}"/>
                </a:ext>
              </a:extLst>
            </p:cNvPr>
            <p:cNvSpPr/>
            <p:nvPr/>
          </p:nvSpPr>
          <p:spPr>
            <a:xfrm>
              <a:off x="2833139" y="5095757"/>
              <a:ext cx="398779" cy="444501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2943EFD9-F397-4E9D-1BFC-3C6259AA4EFC}"/>
                </a:ext>
              </a:extLst>
            </p:cNvPr>
            <p:cNvSpPr/>
            <p:nvPr/>
          </p:nvSpPr>
          <p:spPr>
            <a:xfrm>
              <a:off x="2350850" y="4594781"/>
              <a:ext cx="398779" cy="444501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C9CA3DF9-989D-F41D-29F5-9ADF3B3DEBDE}"/>
                </a:ext>
              </a:extLst>
            </p:cNvPr>
            <p:cNvSpPr/>
            <p:nvPr/>
          </p:nvSpPr>
          <p:spPr>
            <a:xfrm>
              <a:off x="2213118" y="4891958"/>
              <a:ext cx="398779" cy="444501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F8406C28-9B81-DABD-7DDE-165B05E6F93E}"/>
                </a:ext>
              </a:extLst>
            </p:cNvPr>
            <p:cNvSpPr/>
            <p:nvPr/>
          </p:nvSpPr>
          <p:spPr>
            <a:xfrm>
              <a:off x="2628014" y="5057989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1C6A0AC3-D54B-424C-B214-ABE88A142BCE}"/>
                </a:ext>
              </a:extLst>
            </p:cNvPr>
            <p:cNvSpPr/>
            <p:nvPr/>
          </p:nvSpPr>
          <p:spPr>
            <a:xfrm>
              <a:off x="2409694" y="4791052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B6EB73B9-ECCD-3E5C-85C9-D6AFB32A6AA6}"/>
                </a:ext>
              </a:extLst>
            </p:cNvPr>
            <p:cNvSpPr/>
            <p:nvPr/>
          </p:nvSpPr>
          <p:spPr>
            <a:xfrm>
              <a:off x="2284353" y="5151556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FB61742A-D91A-41F9-6564-8416E62B79D6}"/>
                </a:ext>
              </a:extLst>
            </p:cNvPr>
            <p:cNvSpPr/>
            <p:nvPr/>
          </p:nvSpPr>
          <p:spPr>
            <a:xfrm>
              <a:off x="2602634" y="5237400"/>
              <a:ext cx="398779" cy="444501"/>
            </a:xfrm>
            <a:prstGeom prst="ellipse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E7F50D4F-9313-5527-1C7B-E6685760FDED}"/>
                </a:ext>
              </a:extLst>
            </p:cNvPr>
            <p:cNvSpPr/>
            <p:nvPr/>
          </p:nvSpPr>
          <p:spPr>
            <a:xfrm>
              <a:off x="2931403" y="4701097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7B35911F-8917-6773-7036-6386AAF429F0}"/>
                </a:ext>
              </a:extLst>
            </p:cNvPr>
            <p:cNvSpPr/>
            <p:nvPr/>
          </p:nvSpPr>
          <p:spPr>
            <a:xfrm>
              <a:off x="2871000" y="5188099"/>
              <a:ext cx="398779" cy="411481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N"/>
            </a:p>
          </p:txBody>
        </p:sp>
      </p:grpSp>
      <p:sp>
        <p:nvSpPr>
          <p:cNvPr id="4" name="Explosion 2 3">
            <a:extLst>
              <a:ext uri="{FF2B5EF4-FFF2-40B4-BE49-F238E27FC236}">
                <a16:creationId xmlns:a16="http://schemas.microsoft.com/office/drawing/2014/main" id="{09CD164E-D2C2-24E3-FF2B-2A4BE9E0F058}"/>
              </a:ext>
            </a:extLst>
          </p:cNvPr>
          <p:cNvSpPr/>
          <p:nvPr/>
        </p:nvSpPr>
        <p:spPr>
          <a:xfrm>
            <a:off x="1918112" y="1887275"/>
            <a:ext cx="5205996" cy="3309871"/>
          </a:xfrm>
          <a:prstGeom prst="irregularSeal2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N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1E45172-9930-292D-3CB2-5258AEBB3F84}"/>
              </a:ext>
            </a:extLst>
          </p:cNvPr>
          <p:cNvSpPr txBox="1"/>
          <p:nvPr/>
        </p:nvSpPr>
        <p:spPr>
          <a:xfrm>
            <a:off x="3032559" y="3221638"/>
            <a:ext cx="27269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>
                <a:ea typeface="+mj-ea"/>
              </a:rPr>
              <a:t>4.</a:t>
            </a:r>
            <a:r>
              <a:rPr lang="en-CN" sz="4000" dirty="0">
                <a:ea typeface="+mj-ea"/>
              </a:rPr>
              <a:t>谢谢观看</a:t>
            </a:r>
          </a:p>
        </p:txBody>
      </p:sp>
    </p:spTree>
    <p:extLst>
      <p:ext uri="{BB962C8B-B14F-4D97-AF65-F5344CB8AC3E}">
        <p14:creationId xmlns:p14="http://schemas.microsoft.com/office/powerpoint/2010/main" val="2487436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59259E-6 L 0.60174 -0.0067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087" y="-34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38 -0.0007 L -0.59636 0.0060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705" y="138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55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7" presetClass="emph" presetSubtype="0" fill="remove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8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50" autoRev="1" fill="remove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729C127-5206-AE8D-17C7-EE6D92CE798E}"/>
              </a:ext>
            </a:extLst>
          </p:cNvPr>
          <p:cNvCxnSpPr>
            <a:cxnSpLocks/>
          </p:cNvCxnSpPr>
          <p:nvPr/>
        </p:nvCxnSpPr>
        <p:spPr>
          <a:xfrm>
            <a:off x="154546" y="824248"/>
            <a:ext cx="8834907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88A3C04-2180-8F79-F0F9-75BDF967F406}"/>
              </a:ext>
            </a:extLst>
          </p:cNvPr>
          <p:cNvSpPr txBox="1"/>
          <p:nvPr/>
        </p:nvSpPr>
        <p:spPr>
          <a:xfrm>
            <a:off x="8660681" y="115910"/>
            <a:ext cx="375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accent2">
                    <a:lumMod val="50000"/>
                  </a:schemeClr>
                </a:solidFill>
                <a:latin typeface="Bradley Hand" pitchFamily="2" charset="77"/>
                <a:cs typeface="Apple Chancery" panose="03020702040506060504" pitchFamily="66" charset="-79"/>
              </a:rPr>
              <a:t>2</a:t>
            </a:r>
            <a:endParaRPr lang="en-CN" sz="2400" dirty="0">
              <a:solidFill>
                <a:schemeClr val="accent2">
                  <a:lumMod val="50000"/>
                </a:schemeClr>
              </a:solidFill>
              <a:latin typeface="Bradley Hand" pitchFamily="2" charset="77"/>
              <a:cs typeface="Apple Chancery" panose="03020702040506060504" pitchFamily="66" charset="-79"/>
            </a:endParaRPr>
          </a:p>
        </p:txBody>
      </p:sp>
      <p:pic>
        <p:nvPicPr>
          <p:cNvPr id="5" name="timg.jpeg" descr="timg.jpeg">
            <a:extLst>
              <a:ext uri="{FF2B5EF4-FFF2-40B4-BE49-F238E27FC236}">
                <a16:creationId xmlns:a16="http://schemas.microsoft.com/office/drawing/2014/main" id="{46DE42CF-A606-25DB-9298-A65046432F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46" y="0"/>
            <a:ext cx="2103999" cy="796195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4239A64-EE9E-E285-973C-2380E0810A1C}"/>
              </a:ext>
            </a:extLst>
          </p:cNvPr>
          <p:cNvSpPr txBox="1"/>
          <p:nvPr/>
        </p:nvSpPr>
        <p:spPr>
          <a:xfrm>
            <a:off x="1612539" y="2507706"/>
            <a:ext cx="6628682" cy="369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u="none" strike="noStrike" dirty="0">
                <a:effectLst/>
                <a:latin typeface="+mj-lt"/>
              </a:rPr>
              <a:t>[1] D. Y. Pang, Y. L. Ye, and F. R. Xu, Phys. Rev. C </a:t>
            </a:r>
            <a:r>
              <a:rPr lang="en-US" b="1" i="0" u="none" strike="noStrike" dirty="0">
                <a:effectLst/>
                <a:latin typeface="+mj-lt"/>
              </a:rPr>
              <a:t>83</a:t>
            </a:r>
            <a:r>
              <a:rPr lang="en-US" b="0" i="0" u="none" strike="noStrike" dirty="0">
                <a:effectLst/>
                <a:latin typeface="+mj-lt"/>
              </a:rPr>
              <a:t>,064619 (2011)</a:t>
            </a:r>
            <a:r>
              <a:rPr lang="en-US" dirty="0">
                <a:latin typeface="+mj-lt"/>
              </a:rPr>
              <a:t>.</a:t>
            </a:r>
            <a:endParaRPr lang="en-CN" dirty="0"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56A8C9F-1191-8058-E6D9-4A5FA99B854B}"/>
              </a:ext>
            </a:extLst>
          </p:cNvPr>
          <p:cNvSpPr txBox="1"/>
          <p:nvPr/>
        </p:nvSpPr>
        <p:spPr>
          <a:xfrm>
            <a:off x="1612539" y="3168134"/>
            <a:ext cx="66286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u="none" strike="noStrike" dirty="0">
                <a:effectLst/>
                <a:latin typeface="+mj-lt"/>
              </a:rPr>
              <a:t>[</a:t>
            </a:r>
            <a:r>
              <a:rPr lang="en-US" dirty="0">
                <a:latin typeface="+mj-lt"/>
              </a:rPr>
              <a:t>2</a:t>
            </a:r>
            <a:r>
              <a:rPr lang="en-US" b="0" i="0" u="none" strike="noStrike" dirty="0">
                <a:effectLst/>
                <a:latin typeface="+mj-lt"/>
              </a:rPr>
              <a:t>] A. Koning and J. Delaroche, Nuclear Physics A </a:t>
            </a:r>
            <a:r>
              <a:rPr lang="en-US" b="1" i="0" u="none" strike="noStrike" dirty="0">
                <a:effectLst/>
                <a:latin typeface="+mj-lt"/>
              </a:rPr>
              <a:t>713</a:t>
            </a:r>
            <a:r>
              <a:rPr lang="en-US" b="0" i="0" u="none" strike="noStrike" dirty="0">
                <a:effectLst/>
                <a:latin typeface="+mj-lt"/>
              </a:rPr>
              <a:t>, 231</a:t>
            </a:r>
            <a:r>
              <a:rPr lang="zh-CN" altLang="en-US" b="0" i="0" u="none" strike="noStrike" dirty="0">
                <a:effectLst/>
                <a:latin typeface="+mj-lt"/>
              </a:rPr>
              <a:t> </a:t>
            </a:r>
            <a:r>
              <a:rPr lang="en-US" b="0" i="0" u="none" strike="noStrike" dirty="0">
                <a:effectLst/>
                <a:latin typeface="+mj-lt"/>
              </a:rPr>
              <a:t>(2003).</a:t>
            </a:r>
            <a:endParaRPr lang="en-CN" dirty="0"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36EE982-CA82-D584-A066-570696EDAB04}"/>
              </a:ext>
            </a:extLst>
          </p:cNvPr>
          <p:cNvSpPr txBox="1"/>
          <p:nvPr/>
        </p:nvSpPr>
        <p:spPr>
          <a:xfrm>
            <a:off x="1612539" y="3825312"/>
            <a:ext cx="623570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u="none" strike="noStrike" dirty="0">
                <a:effectLst/>
                <a:latin typeface="+mj-lt"/>
              </a:rPr>
              <a:t>[3] G. </a:t>
            </a:r>
            <a:r>
              <a:rPr lang="en-US" b="0" i="0" u="none" strike="noStrike" dirty="0" err="1">
                <a:effectLst/>
                <a:latin typeface="+mj-lt"/>
              </a:rPr>
              <a:t>Satchler</a:t>
            </a:r>
            <a:r>
              <a:rPr lang="en-US" b="0" i="0" u="none" strike="noStrike" dirty="0">
                <a:effectLst/>
                <a:latin typeface="+mj-lt"/>
              </a:rPr>
              <a:t> and W. Love, Physics Reports </a:t>
            </a:r>
            <a:r>
              <a:rPr lang="en-US" b="1" i="0" u="none" strike="noStrike" dirty="0">
                <a:effectLst/>
                <a:latin typeface="+mj-lt"/>
              </a:rPr>
              <a:t>55</a:t>
            </a:r>
            <a:r>
              <a:rPr lang="en-US" b="0" i="0" u="none" strike="noStrike" dirty="0">
                <a:effectLst/>
                <a:latin typeface="+mj-lt"/>
              </a:rPr>
              <a:t>, 183 (1979).</a:t>
            </a:r>
            <a:br>
              <a:rPr lang="en-US" dirty="0"/>
            </a:br>
            <a:endParaRPr lang="en-CN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6B05A2A-699B-7D22-7154-9C5558695DE1}"/>
              </a:ext>
            </a:extLst>
          </p:cNvPr>
          <p:cNvSpPr txBox="1"/>
          <p:nvPr/>
        </p:nvSpPr>
        <p:spPr>
          <a:xfrm>
            <a:off x="1612539" y="4471643"/>
            <a:ext cx="70481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u="none" strike="noStrike" dirty="0">
                <a:effectLst/>
                <a:latin typeface="+mj-lt"/>
              </a:rPr>
              <a:t>[4] G. </a:t>
            </a:r>
            <a:r>
              <a:rPr lang="en-US" b="0" i="0" u="none" strike="noStrike" dirty="0" err="1">
                <a:effectLst/>
                <a:latin typeface="+mj-lt"/>
              </a:rPr>
              <a:t>Satchler</a:t>
            </a:r>
            <a:r>
              <a:rPr lang="en-US" b="0" i="0" u="none" strike="noStrike" dirty="0">
                <a:effectLst/>
                <a:latin typeface="+mj-lt"/>
              </a:rPr>
              <a:t>, Physics Reports </a:t>
            </a:r>
            <a:r>
              <a:rPr lang="en-US" b="1" i="0" u="none" strike="noStrike" dirty="0">
                <a:effectLst/>
                <a:latin typeface="+mj-lt"/>
              </a:rPr>
              <a:t>199</a:t>
            </a:r>
            <a:r>
              <a:rPr lang="en-US" b="0" i="0" u="none" strike="noStrike" dirty="0">
                <a:effectLst/>
                <a:latin typeface="+mj-lt"/>
              </a:rPr>
              <a:t>, 147 (1991).</a:t>
            </a:r>
            <a:endParaRPr lang="en-CN" dirty="0">
              <a:latin typeface="+mj-lt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B949C15-7B3D-D441-175F-677B3CDD6569}"/>
              </a:ext>
            </a:extLst>
          </p:cNvPr>
          <p:cNvSpPr txBox="1"/>
          <p:nvPr/>
        </p:nvSpPr>
        <p:spPr>
          <a:xfrm>
            <a:off x="563860" y="1308982"/>
            <a:ext cx="4008139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CN" sz="2400" dirty="0"/>
              <a:t>势的体积分</a:t>
            </a:r>
          </a:p>
        </p:txBody>
      </p:sp>
    </p:spTree>
    <p:extLst>
      <p:ext uri="{BB962C8B-B14F-4D97-AF65-F5344CB8AC3E}">
        <p14:creationId xmlns:p14="http://schemas.microsoft.com/office/powerpoint/2010/main" val="1269749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729C127-5206-AE8D-17C7-EE6D92CE798E}"/>
              </a:ext>
            </a:extLst>
          </p:cNvPr>
          <p:cNvCxnSpPr>
            <a:cxnSpLocks/>
          </p:cNvCxnSpPr>
          <p:nvPr/>
        </p:nvCxnSpPr>
        <p:spPr>
          <a:xfrm>
            <a:off x="154546" y="824248"/>
            <a:ext cx="8834907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88A3C04-2180-8F79-F0F9-75BDF967F406}"/>
              </a:ext>
            </a:extLst>
          </p:cNvPr>
          <p:cNvSpPr txBox="1"/>
          <p:nvPr/>
        </p:nvSpPr>
        <p:spPr>
          <a:xfrm>
            <a:off x="8660681" y="115910"/>
            <a:ext cx="3754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accent2">
                    <a:lumMod val="50000"/>
                  </a:schemeClr>
                </a:solidFill>
                <a:latin typeface="Bradley Hand" pitchFamily="2" charset="77"/>
                <a:cs typeface="Apple Chancery" panose="03020702040506060504" pitchFamily="66" charset="-79"/>
              </a:rPr>
              <a:t>2</a:t>
            </a:r>
            <a:endParaRPr lang="en-CN" sz="2400" dirty="0">
              <a:solidFill>
                <a:schemeClr val="accent2">
                  <a:lumMod val="50000"/>
                </a:schemeClr>
              </a:solidFill>
              <a:latin typeface="Bradley Hand" pitchFamily="2" charset="77"/>
              <a:cs typeface="Apple Chancery" panose="03020702040506060504" pitchFamily="66" charset="-79"/>
            </a:endParaRPr>
          </a:p>
        </p:txBody>
      </p:sp>
      <p:pic>
        <p:nvPicPr>
          <p:cNvPr id="5" name="timg.jpeg" descr="timg.jpeg">
            <a:extLst>
              <a:ext uri="{FF2B5EF4-FFF2-40B4-BE49-F238E27FC236}">
                <a16:creationId xmlns:a16="http://schemas.microsoft.com/office/drawing/2014/main" id="{46DE42CF-A606-25DB-9298-A65046432F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46" y="0"/>
            <a:ext cx="2103999" cy="796195"/>
          </a:xfrm>
          <a:prstGeom prst="rect">
            <a:avLst/>
          </a:prstGeom>
          <a:ln w="12700">
            <a:miter lim="400000"/>
          </a:ln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677AEF4-62B4-C91C-A607-C32664A0FF3C}"/>
                  </a:ext>
                </a:extLst>
              </p:cNvPr>
              <p:cNvSpPr txBox="1"/>
              <p:nvPr/>
            </p:nvSpPr>
            <p:spPr>
              <a:xfrm>
                <a:off x="2643617" y="4827534"/>
                <a:ext cx="3856761" cy="5673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CN" sz="24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𝐴𝐵</m:t>
                        </m:r>
                      </m:sub>
                    </m:sSub>
                    <m:r>
                      <a:rPr lang="en-US" sz="2400" b="0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sz="2400" b="0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N" sz="2400" dirty="0">
                    <a:solidFill>
                      <a:srgbClr val="7030A0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N" sz="24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CN" sz="240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sub>
                        </m:sSub>
                        <m:sSub>
                          <m:sSubPr>
                            <m:ctrlPr>
                              <a:rPr lang="en-CN" sz="240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den>
                    </m:f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CN" sz="24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CN" sz="240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</m:sSub>
                        <m:sSub>
                          <m:sSubPr>
                            <m:ctrlPr>
                              <a:rPr lang="en-CN" sz="24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𝐴𝐵</m:t>
                            </m:r>
                          </m:sub>
                        </m:sSub>
                        <m: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  <m:acc>
                          <m:accPr>
                            <m:chr m:val="⃗"/>
                            <m:ctrlP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</m:acc>
                      </m:e>
                    </m:nary>
                  </m:oMath>
                </a14:m>
                <a:endParaRPr lang="en-CN" sz="2400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677AEF4-62B4-C91C-A607-C32664A0FF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3617" y="4827534"/>
                <a:ext cx="3856761" cy="567335"/>
              </a:xfrm>
              <a:prstGeom prst="rect">
                <a:avLst/>
              </a:prstGeom>
              <a:blipFill>
                <a:blip r:embed="rId3"/>
                <a:stretch>
                  <a:fillRect l="-3618" t="-124444" r="-1974" b="-182222"/>
                </a:stretch>
              </a:blipFill>
            </p:spPr>
            <p:txBody>
              <a:bodyPr/>
              <a:lstStyle/>
              <a:p>
                <a:r>
                  <a:rPr lang="en-C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728448A-8421-6CCF-1F7A-6206CF1F9472}"/>
                  </a:ext>
                </a:extLst>
              </p:cNvPr>
              <p:cNvSpPr txBox="1"/>
              <p:nvPr/>
            </p:nvSpPr>
            <p:spPr>
              <a:xfrm>
                <a:off x="2927653" y="4027753"/>
                <a:ext cx="4008139" cy="58060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CN" sz="24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𝑛𝐵</m:t>
                        </m:r>
                      </m:sub>
                    </m:sSub>
                    <m:r>
                      <a:rPr lang="en-US" sz="2400" b="0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sz="2400" b="0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N" sz="2400" dirty="0">
                    <a:solidFill>
                      <a:srgbClr val="7030A0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N" sz="24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CN" sz="240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den>
                    </m:f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CN" sz="24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en-CN" sz="240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CN" sz="24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  <m:acc>
                          <m:accPr>
                            <m:chr m:val="⃗"/>
                            <m:ctrlP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e>
                        </m:acc>
                      </m:e>
                    </m:nary>
                  </m:oMath>
                </a14:m>
                <a:endParaRPr lang="en-CN" sz="24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728448A-8421-6CCF-1F7A-6206CF1F94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7653" y="4027753"/>
                <a:ext cx="4008139" cy="580608"/>
              </a:xfrm>
              <a:prstGeom prst="rect">
                <a:avLst/>
              </a:prstGeom>
              <a:blipFill>
                <a:blip r:embed="rId4"/>
                <a:stretch>
                  <a:fillRect l="-3470" t="-121739" b="-176087"/>
                </a:stretch>
              </a:blipFill>
            </p:spPr>
            <p:txBody>
              <a:bodyPr/>
              <a:lstStyle/>
              <a:p>
                <a:r>
                  <a:rPr lang="en-C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03F46302-6E48-51F6-BB8A-778638159825}"/>
              </a:ext>
            </a:extLst>
          </p:cNvPr>
          <p:cNvSpPr txBox="1"/>
          <p:nvPr/>
        </p:nvSpPr>
        <p:spPr>
          <a:xfrm>
            <a:off x="563858" y="1209944"/>
            <a:ext cx="4008139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CN" sz="2400" dirty="0"/>
              <a:t>势的体积分的计算</a:t>
            </a:r>
            <a:r>
              <a:rPr lang="zh-CN" altLang="en-US" sz="2400" dirty="0"/>
              <a:t>：</a:t>
            </a:r>
            <a:endParaRPr lang="en-CN" sz="2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765D9F3-3C33-68FB-753C-3B297BDA478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93056" y="1658499"/>
            <a:ext cx="4107322" cy="200925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DB7EAA0-1E8B-151D-3D70-A11D413294CA}"/>
                  </a:ext>
                </a:extLst>
              </p:cNvPr>
              <p:cNvSpPr txBox="1"/>
              <p:nvPr/>
            </p:nvSpPr>
            <p:spPr>
              <a:xfrm>
                <a:off x="3072678" y="5833216"/>
                <a:ext cx="2998641" cy="4010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CN" sz="24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𝐴𝐵</m:t>
                        </m:r>
                      </m:sub>
                    </m:sSub>
                    <m:r>
                      <a:rPr lang="en-US" sz="2400" b="0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sz="2400" b="0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N" sz="2400" dirty="0">
                    <a:solidFill>
                      <a:srgbClr val="7030A0"/>
                    </a:solidFill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N" sz="240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sSub>
                          <m:sSubPr>
                            <m:ctrlPr>
                              <a:rPr lang="en-CN" sz="240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400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sub>
                    </m:sSub>
                    <m:sSub>
                      <m:sSubPr>
                        <m:ctrlPr>
                          <a:rPr lang="en-CN" sz="240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𝑛𝐵</m:t>
                        </m:r>
                      </m:sub>
                    </m:sSub>
                    <m:r>
                      <a:rPr lang="en-US" sz="2400" b="0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  <m:sSub>
                      <m:sSubPr>
                        <m:ctrlPr>
                          <a:rPr lang="en-CN" sz="24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𝑛𝐵</m:t>
                        </m:r>
                      </m:sub>
                    </m:sSub>
                  </m:oMath>
                </a14:m>
                <a:endParaRPr lang="en-CN" sz="2400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DB7EAA0-1E8B-151D-3D70-A11D413294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2678" y="5833216"/>
                <a:ext cx="2998641" cy="401072"/>
              </a:xfrm>
              <a:prstGeom prst="rect">
                <a:avLst/>
              </a:prstGeom>
              <a:blipFill>
                <a:blip r:embed="rId6"/>
                <a:stretch>
                  <a:fillRect l="-4202" t="-21212" r="-840" b="-36364"/>
                </a:stretch>
              </a:blipFill>
            </p:spPr>
            <p:txBody>
              <a:bodyPr/>
              <a:lstStyle/>
              <a:p>
                <a:r>
                  <a:rPr lang="en-C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8172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729C127-5206-AE8D-17C7-EE6D92CE798E}"/>
              </a:ext>
            </a:extLst>
          </p:cNvPr>
          <p:cNvCxnSpPr>
            <a:cxnSpLocks/>
          </p:cNvCxnSpPr>
          <p:nvPr/>
        </p:nvCxnSpPr>
        <p:spPr>
          <a:xfrm>
            <a:off x="154546" y="824248"/>
            <a:ext cx="8834907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88A3C04-2180-8F79-F0F9-75BDF967F406}"/>
              </a:ext>
            </a:extLst>
          </p:cNvPr>
          <p:cNvSpPr txBox="1"/>
          <p:nvPr/>
        </p:nvSpPr>
        <p:spPr>
          <a:xfrm>
            <a:off x="8423272" y="167264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accent2">
                    <a:lumMod val="50000"/>
                  </a:schemeClr>
                </a:solidFill>
                <a:latin typeface="Bradley Hand" pitchFamily="2" charset="77"/>
                <a:cs typeface="Apple Chancery" panose="03020702040506060504" pitchFamily="66" charset="-79"/>
              </a:rPr>
              <a:t>3</a:t>
            </a:r>
            <a:endParaRPr lang="en-CN" sz="2400" dirty="0">
              <a:solidFill>
                <a:schemeClr val="accent2">
                  <a:lumMod val="50000"/>
                </a:schemeClr>
              </a:solidFill>
              <a:latin typeface="Bradley Hand" pitchFamily="2" charset="77"/>
              <a:cs typeface="Apple Chancery" panose="03020702040506060504" pitchFamily="66" charset="-79"/>
            </a:endParaRPr>
          </a:p>
        </p:txBody>
      </p:sp>
      <p:pic>
        <p:nvPicPr>
          <p:cNvPr id="2" name="timg.jpeg" descr="timg.jpeg">
            <a:extLst>
              <a:ext uri="{FF2B5EF4-FFF2-40B4-BE49-F238E27FC236}">
                <a16:creationId xmlns:a16="http://schemas.microsoft.com/office/drawing/2014/main" id="{58A4C91C-6862-A285-54A5-B1D3ECEEB2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46" y="0"/>
            <a:ext cx="2103999" cy="796195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3960799-5FD4-A15E-9585-6BE293D570D1}"/>
              </a:ext>
            </a:extLst>
          </p:cNvPr>
          <p:cNvSpPr txBox="1"/>
          <p:nvPr/>
        </p:nvSpPr>
        <p:spPr>
          <a:xfrm>
            <a:off x="1028699" y="1778675"/>
            <a:ext cx="7394573" cy="29565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CN" dirty="0"/>
              <a:t>1.体积积分J/A是光学势参数的相对不变函数，并且可以使我们窥见光学势作为一个关于质量和能量函数的行为。当我们唯象的去确定光学势时，势井深度的质量和能量依赖可能被它的几何参数所弥补了，因此隐藏了特殊的结构效应。这种效应能通过体积分的方式更加清晰可见。</a:t>
            </a:r>
          </a:p>
          <a:p>
            <a:pPr>
              <a:lnSpc>
                <a:spcPct val="150000"/>
              </a:lnSpc>
            </a:pPr>
            <a:endParaRPr lang="en-CN" dirty="0"/>
          </a:p>
          <a:p>
            <a:pPr>
              <a:lnSpc>
                <a:spcPct val="150000"/>
              </a:lnSpc>
            </a:pPr>
            <a:r>
              <a:rPr lang="en-CN" dirty="0"/>
              <a:t>2.它们在比较不同分析的预测中也是非常有用的，比如说，在那些密度分布不是被一个简单的函数形式代表的微观方法中。</a:t>
            </a:r>
          </a:p>
        </p:txBody>
      </p:sp>
    </p:spTree>
    <p:extLst>
      <p:ext uri="{BB962C8B-B14F-4D97-AF65-F5344CB8AC3E}">
        <p14:creationId xmlns:p14="http://schemas.microsoft.com/office/powerpoint/2010/main" val="1500367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729C127-5206-AE8D-17C7-EE6D92CE798E}"/>
              </a:ext>
            </a:extLst>
          </p:cNvPr>
          <p:cNvCxnSpPr>
            <a:cxnSpLocks/>
          </p:cNvCxnSpPr>
          <p:nvPr/>
        </p:nvCxnSpPr>
        <p:spPr>
          <a:xfrm>
            <a:off x="154546" y="824248"/>
            <a:ext cx="8834907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88A3C04-2180-8F79-F0F9-75BDF967F406}"/>
              </a:ext>
            </a:extLst>
          </p:cNvPr>
          <p:cNvSpPr txBox="1"/>
          <p:nvPr/>
        </p:nvSpPr>
        <p:spPr>
          <a:xfrm>
            <a:off x="8423272" y="167264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accent2">
                    <a:lumMod val="50000"/>
                  </a:schemeClr>
                </a:solidFill>
                <a:latin typeface="Bradley Hand" pitchFamily="2" charset="77"/>
                <a:cs typeface="Apple Chancery" panose="03020702040506060504" pitchFamily="66" charset="-79"/>
              </a:rPr>
              <a:t>4</a:t>
            </a:r>
            <a:endParaRPr lang="en-CN" sz="2400" dirty="0">
              <a:solidFill>
                <a:schemeClr val="accent2">
                  <a:lumMod val="50000"/>
                </a:schemeClr>
              </a:solidFill>
              <a:latin typeface="Bradley Hand" pitchFamily="2" charset="77"/>
              <a:cs typeface="Apple Chancery" panose="03020702040506060504" pitchFamily="66" charset="-79"/>
            </a:endParaRPr>
          </a:p>
        </p:txBody>
      </p:sp>
      <p:pic>
        <p:nvPicPr>
          <p:cNvPr id="2" name="timg.jpeg" descr="timg.jpeg">
            <a:extLst>
              <a:ext uri="{FF2B5EF4-FFF2-40B4-BE49-F238E27FC236}">
                <a16:creationId xmlns:a16="http://schemas.microsoft.com/office/drawing/2014/main" id="{58A4C91C-6862-A285-54A5-B1D3ECEEB2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46" y="0"/>
            <a:ext cx="2103999" cy="796195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D49DAA2-1747-2B64-0D8A-61E6DE7F82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19568"/>
            <a:ext cx="4696853" cy="33548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8CCF7B6-166B-3D49-3A2C-165DC0EF39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7217" y="1093538"/>
            <a:ext cx="4706783" cy="320695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9128F63-329E-5FD2-D4EB-CEBC21BE64A1}"/>
              </a:ext>
            </a:extLst>
          </p:cNvPr>
          <p:cNvSpPr txBox="1"/>
          <p:nvPr/>
        </p:nvSpPr>
        <p:spPr>
          <a:xfrm>
            <a:off x="775502" y="4413170"/>
            <a:ext cx="8026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1.</a:t>
            </a:r>
            <a:r>
              <a:rPr lang="en-CN" dirty="0"/>
              <a:t>在不太高的入射能量时，我们观察到已知的J</a:t>
            </a:r>
            <a:r>
              <a:rPr lang="en-CN" baseline="-25000" dirty="0"/>
              <a:t>V</a:t>
            </a:r>
            <a:r>
              <a:rPr lang="en-CN" dirty="0"/>
              <a:t>/A和J</a:t>
            </a:r>
            <a:r>
              <a:rPr lang="en-CN" baseline="-25000" dirty="0"/>
              <a:t>W</a:t>
            </a:r>
            <a:r>
              <a:rPr lang="en-CN" dirty="0"/>
              <a:t>/A随质量的增加而减小。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B5309EE-9081-D005-D0E6-EB1B1632947E}"/>
              </a:ext>
            </a:extLst>
          </p:cNvPr>
          <p:cNvSpPr txBox="1"/>
          <p:nvPr/>
        </p:nvSpPr>
        <p:spPr>
          <a:xfrm>
            <a:off x="775502" y="4906257"/>
            <a:ext cx="78858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2.</a:t>
            </a:r>
            <a:r>
              <a:rPr lang="en-CN" dirty="0"/>
              <a:t>在200MeV时，J</a:t>
            </a:r>
            <a:r>
              <a:rPr lang="en-CN" baseline="-25000" dirty="0"/>
              <a:t>W</a:t>
            </a:r>
            <a:r>
              <a:rPr lang="en-CN" dirty="0"/>
              <a:t>/A几乎是常数，因次，我们建议，虚部的不对称势是很弱的。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C556834-E802-2D24-95B8-0C053B29A0E1}"/>
              </a:ext>
            </a:extLst>
          </p:cNvPr>
          <p:cNvSpPr txBox="1"/>
          <p:nvPr/>
        </p:nvSpPr>
        <p:spPr>
          <a:xfrm>
            <a:off x="775502" y="5637462"/>
            <a:ext cx="78858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3.</a:t>
            </a:r>
            <a:r>
              <a:rPr lang="en-CN" dirty="0"/>
              <a:t>低能时，J</a:t>
            </a:r>
            <a:r>
              <a:rPr lang="en-CN" baseline="-25000" dirty="0"/>
              <a:t>W</a:t>
            </a:r>
            <a:r>
              <a:rPr lang="en-CN" dirty="0"/>
              <a:t>/A在质量数等于100左右的过渡区域有显著的结构。这反映了变形核的W</a:t>
            </a:r>
            <a:r>
              <a:rPr lang="en-CN" baseline="-25000" dirty="0"/>
              <a:t>D</a:t>
            </a:r>
            <a:r>
              <a:rPr lang="en-CN" dirty="0"/>
              <a:t>参数的一些反常</a:t>
            </a:r>
            <a:r>
              <a:rPr lang="zh-CN" altLang="en-US" dirty="0"/>
              <a:t>。</a:t>
            </a:r>
            <a:endParaRPr lang="en-CN" dirty="0"/>
          </a:p>
        </p:txBody>
      </p:sp>
    </p:spTree>
    <p:extLst>
      <p:ext uri="{BB962C8B-B14F-4D97-AF65-F5344CB8AC3E}">
        <p14:creationId xmlns:p14="http://schemas.microsoft.com/office/powerpoint/2010/main" val="4287819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729C127-5206-AE8D-17C7-EE6D92CE798E}"/>
              </a:ext>
            </a:extLst>
          </p:cNvPr>
          <p:cNvCxnSpPr>
            <a:cxnSpLocks/>
          </p:cNvCxnSpPr>
          <p:nvPr/>
        </p:nvCxnSpPr>
        <p:spPr>
          <a:xfrm>
            <a:off x="154546" y="824248"/>
            <a:ext cx="8834907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88A3C04-2180-8F79-F0F9-75BDF967F406}"/>
              </a:ext>
            </a:extLst>
          </p:cNvPr>
          <p:cNvSpPr txBox="1"/>
          <p:nvPr/>
        </p:nvSpPr>
        <p:spPr>
          <a:xfrm>
            <a:off x="8423272" y="167264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accent2">
                    <a:lumMod val="50000"/>
                  </a:schemeClr>
                </a:solidFill>
                <a:latin typeface="Bradley Hand" pitchFamily="2" charset="77"/>
                <a:cs typeface="Apple Chancery" panose="03020702040506060504" pitchFamily="66" charset="-79"/>
              </a:rPr>
              <a:t>4</a:t>
            </a:r>
            <a:endParaRPr lang="en-CN" sz="2400" dirty="0">
              <a:solidFill>
                <a:schemeClr val="accent2">
                  <a:lumMod val="50000"/>
                </a:schemeClr>
              </a:solidFill>
              <a:latin typeface="Bradley Hand" pitchFamily="2" charset="77"/>
              <a:cs typeface="Apple Chancery" panose="03020702040506060504" pitchFamily="66" charset="-79"/>
            </a:endParaRPr>
          </a:p>
        </p:txBody>
      </p:sp>
      <p:pic>
        <p:nvPicPr>
          <p:cNvPr id="2" name="timg.jpeg" descr="timg.jpeg">
            <a:extLst>
              <a:ext uri="{FF2B5EF4-FFF2-40B4-BE49-F238E27FC236}">
                <a16:creationId xmlns:a16="http://schemas.microsoft.com/office/drawing/2014/main" id="{58A4C91C-6862-A285-54A5-B1D3ECEEB2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46" y="0"/>
            <a:ext cx="2103999" cy="796195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AB7F155-84E4-DB8F-D46A-48AF71102F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092" y="1665863"/>
            <a:ext cx="4431925" cy="342466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27FB831-27CE-3014-82B2-602EBC2058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7528" y="1665863"/>
            <a:ext cx="4431925" cy="3424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39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729C127-5206-AE8D-17C7-EE6D92CE798E}"/>
              </a:ext>
            </a:extLst>
          </p:cNvPr>
          <p:cNvCxnSpPr>
            <a:cxnSpLocks/>
          </p:cNvCxnSpPr>
          <p:nvPr/>
        </p:nvCxnSpPr>
        <p:spPr>
          <a:xfrm>
            <a:off x="154546" y="824248"/>
            <a:ext cx="8834907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88A3C04-2180-8F79-F0F9-75BDF967F406}"/>
              </a:ext>
            </a:extLst>
          </p:cNvPr>
          <p:cNvSpPr txBox="1"/>
          <p:nvPr/>
        </p:nvSpPr>
        <p:spPr>
          <a:xfrm>
            <a:off x="8423272" y="167264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accent2">
                    <a:lumMod val="50000"/>
                  </a:schemeClr>
                </a:solidFill>
                <a:latin typeface="Bradley Hand" pitchFamily="2" charset="77"/>
                <a:cs typeface="Apple Chancery" panose="03020702040506060504" pitchFamily="66" charset="-79"/>
              </a:rPr>
              <a:t>4</a:t>
            </a:r>
            <a:endParaRPr lang="en-CN" sz="2400" dirty="0">
              <a:solidFill>
                <a:schemeClr val="accent2">
                  <a:lumMod val="50000"/>
                </a:schemeClr>
              </a:solidFill>
              <a:latin typeface="Bradley Hand" pitchFamily="2" charset="77"/>
              <a:cs typeface="Apple Chancery" panose="03020702040506060504" pitchFamily="66" charset="-79"/>
            </a:endParaRPr>
          </a:p>
        </p:txBody>
      </p:sp>
      <p:pic>
        <p:nvPicPr>
          <p:cNvPr id="2" name="timg.jpeg" descr="timg.jpeg">
            <a:extLst>
              <a:ext uri="{FF2B5EF4-FFF2-40B4-BE49-F238E27FC236}">
                <a16:creationId xmlns:a16="http://schemas.microsoft.com/office/drawing/2014/main" id="{58A4C91C-6862-A285-54A5-B1D3ECEEB2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46" y="0"/>
            <a:ext cx="2103999" cy="796195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A5E3D53-1634-514C-20FA-20D1A3DE16A1}"/>
              </a:ext>
            </a:extLst>
          </p:cNvPr>
          <p:cNvSpPr txBox="1"/>
          <p:nvPr/>
        </p:nvSpPr>
        <p:spPr>
          <a:xfrm>
            <a:off x="1041400" y="2010296"/>
            <a:ext cx="67183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N" dirty="0"/>
              <a:t>1.核势的体积分可能比核势本身更好的被实验数据所决定。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393D92-A5C2-4ED9-250F-15E410ED83B1}"/>
              </a:ext>
            </a:extLst>
          </p:cNvPr>
          <p:cNvSpPr txBox="1"/>
          <p:nvPr/>
        </p:nvSpPr>
        <p:spPr>
          <a:xfrm>
            <a:off x="1041400" y="3088383"/>
            <a:ext cx="7543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N" dirty="0"/>
              <a:t>2.然后，如果说折叠模型是有效的话，我们期望对于不同的体系J</a:t>
            </a:r>
            <a:r>
              <a:rPr lang="en-CN" baseline="-25000" dirty="0"/>
              <a:t>V</a:t>
            </a:r>
            <a:r>
              <a:rPr lang="en-CN" dirty="0"/>
              <a:t>是相似的。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9FE581-32F5-C65B-A4A4-90B1CBA23289}"/>
              </a:ext>
            </a:extLst>
          </p:cNvPr>
          <p:cNvSpPr txBox="1"/>
          <p:nvPr/>
        </p:nvSpPr>
        <p:spPr>
          <a:xfrm>
            <a:off x="1041400" y="4190086"/>
            <a:ext cx="74707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N" dirty="0"/>
              <a:t>3.潜在的核子-核子相互作用中的密度依赖会让J</a:t>
            </a:r>
            <a:r>
              <a:rPr lang="en-CN" baseline="-25000" dirty="0"/>
              <a:t>V</a:t>
            </a:r>
            <a:r>
              <a:rPr lang="en-CN" dirty="0"/>
              <a:t>随着离子的变重而缓慢减小，并且内部势的减弱开始对积分产生更大的影响。</a:t>
            </a:r>
          </a:p>
        </p:txBody>
      </p:sp>
    </p:spTree>
    <p:extLst>
      <p:ext uri="{BB962C8B-B14F-4D97-AF65-F5344CB8AC3E}">
        <p14:creationId xmlns:p14="http://schemas.microsoft.com/office/powerpoint/2010/main" val="2312861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729C127-5206-AE8D-17C7-EE6D92CE798E}"/>
              </a:ext>
            </a:extLst>
          </p:cNvPr>
          <p:cNvCxnSpPr>
            <a:cxnSpLocks/>
          </p:cNvCxnSpPr>
          <p:nvPr/>
        </p:nvCxnSpPr>
        <p:spPr>
          <a:xfrm>
            <a:off x="154546" y="824248"/>
            <a:ext cx="8834907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88A3C04-2180-8F79-F0F9-75BDF967F406}"/>
              </a:ext>
            </a:extLst>
          </p:cNvPr>
          <p:cNvSpPr txBox="1"/>
          <p:nvPr/>
        </p:nvSpPr>
        <p:spPr>
          <a:xfrm>
            <a:off x="8423272" y="167264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accent2">
                    <a:lumMod val="50000"/>
                  </a:schemeClr>
                </a:solidFill>
                <a:latin typeface="Bradley Hand" pitchFamily="2" charset="77"/>
                <a:cs typeface="Apple Chancery" panose="03020702040506060504" pitchFamily="66" charset="-79"/>
              </a:rPr>
              <a:t>5</a:t>
            </a:r>
            <a:endParaRPr lang="en-CN" sz="2400" dirty="0">
              <a:solidFill>
                <a:schemeClr val="accent2">
                  <a:lumMod val="50000"/>
                </a:schemeClr>
              </a:solidFill>
              <a:latin typeface="Bradley Hand" pitchFamily="2" charset="77"/>
              <a:cs typeface="Apple Chancery" panose="03020702040506060504" pitchFamily="66" charset="-79"/>
            </a:endParaRPr>
          </a:p>
        </p:txBody>
      </p:sp>
      <p:pic>
        <p:nvPicPr>
          <p:cNvPr id="2" name="timg.jpeg" descr="timg.jpeg">
            <a:extLst>
              <a:ext uri="{FF2B5EF4-FFF2-40B4-BE49-F238E27FC236}">
                <a16:creationId xmlns:a16="http://schemas.microsoft.com/office/drawing/2014/main" id="{58A4C91C-6862-A285-54A5-B1D3ECEEB2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46" y="0"/>
            <a:ext cx="2103999" cy="796195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34245CE-C15C-3A2F-41B4-189429B9DB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2646" y="963460"/>
            <a:ext cx="5542472" cy="371345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BBD60FA-240B-31B8-F611-B5982BCB9668}"/>
              </a:ext>
            </a:extLst>
          </p:cNvPr>
          <p:cNvSpPr txBox="1"/>
          <p:nvPr/>
        </p:nvSpPr>
        <p:spPr>
          <a:xfrm>
            <a:off x="715963" y="4961135"/>
            <a:ext cx="807952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N" dirty="0"/>
              <a:t>1.体积分的实部的能量依赖对所有画出的体系都是一样的</a:t>
            </a:r>
            <a:r>
              <a:rPr lang="zh-CN" altLang="en-US" dirty="0"/>
              <a:t>。</a:t>
            </a:r>
            <a:endParaRPr lang="en-CN" altLang="zh-CN" dirty="0"/>
          </a:p>
          <a:p>
            <a:endParaRPr lang="en-CN" dirty="0"/>
          </a:p>
          <a:p>
            <a:r>
              <a:rPr lang="en-US" altLang="zh-CN" dirty="0"/>
              <a:t>2.</a:t>
            </a:r>
            <a:r>
              <a:rPr lang="en-CN" dirty="0"/>
              <a:t>但是随着弹核质量数的增大，一直到</a:t>
            </a:r>
            <a:r>
              <a:rPr lang="en-US" altLang="zh-CN" baseline="30000" dirty="0"/>
              <a:t>12</a:t>
            </a:r>
            <a:r>
              <a:rPr lang="en-CN" dirty="0"/>
              <a:t>C，J</a:t>
            </a:r>
            <a:r>
              <a:rPr lang="en-CN" baseline="-25000" dirty="0"/>
              <a:t>V</a:t>
            </a:r>
            <a:r>
              <a:rPr lang="en-CN" dirty="0"/>
              <a:t>的大小有一个系统性的减小。这种行为是上面已经预期到的，它是由于核子相互作用势的密度依赖引起的</a:t>
            </a:r>
            <a:r>
              <a:rPr lang="zh-CN" altLang="en-US" dirty="0"/>
              <a:t>。</a:t>
            </a:r>
            <a:endParaRPr lang="en-CN" dirty="0"/>
          </a:p>
        </p:txBody>
      </p:sp>
    </p:spTree>
    <p:extLst>
      <p:ext uri="{BB962C8B-B14F-4D97-AF65-F5344CB8AC3E}">
        <p14:creationId xmlns:p14="http://schemas.microsoft.com/office/powerpoint/2010/main" val="3093102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729C127-5206-AE8D-17C7-EE6D92CE798E}"/>
              </a:ext>
            </a:extLst>
          </p:cNvPr>
          <p:cNvCxnSpPr>
            <a:cxnSpLocks/>
          </p:cNvCxnSpPr>
          <p:nvPr/>
        </p:nvCxnSpPr>
        <p:spPr>
          <a:xfrm>
            <a:off x="154546" y="824248"/>
            <a:ext cx="8834907" cy="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88A3C04-2180-8F79-F0F9-75BDF967F406}"/>
              </a:ext>
            </a:extLst>
          </p:cNvPr>
          <p:cNvSpPr txBox="1"/>
          <p:nvPr/>
        </p:nvSpPr>
        <p:spPr>
          <a:xfrm>
            <a:off x="8423272" y="167264"/>
            <a:ext cx="3802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schemeClr val="accent2">
                    <a:lumMod val="50000"/>
                  </a:schemeClr>
                </a:solidFill>
                <a:latin typeface="Bradley Hand" pitchFamily="2" charset="77"/>
                <a:cs typeface="Apple Chancery" panose="03020702040506060504" pitchFamily="66" charset="-79"/>
              </a:rPr>
              <a:t>6</a:t>
            </a:r>
            <a:endParaRPr lang="en-CN" sz="2400" dirty="0">
              <a:solidFill>
                <a:schemeClr val="accent2">
                  <a:lumMod val="50000"/>
                </a:schemeClr>
              </a:solidFill>
              <a:latin typeface="Bradley Hand" pitchFamily="2" charset="77"/>
              <a:cs typeface="Apple Chancery" panose="03020702040506060504" pitchFamily="66" charset="-79"/>
            </a:endParaRPr>
          </a:p>
        </p:txBody>
      </p:sp>
      <p:pic>
        <p:nvPicPr>
          <p:cNvPr id="2" name="timg.jpeg" descr="timg.jpeg">
            <a:extLst>
              <a:ext uri="{FF2B5EF4-FFF2-40B4-BE49-F238E27FC236}">
                <a16:creationId xmlns:a16="http://schemas.microsoft.com/office/drawing/2014/main" id="{58A4C91C-6862-A285-54A5-B1D3ECEEB2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46" y="0"/>
            <a:ext cx="2103999" cy="796195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FA4A78E-F810-7958-5DDF-344BE88751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179" y="846528"/>
            <a:ext cx="3858442" cy="29815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A860376-AF6D-ECBD-F579-D81E0987A0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9" y="872089"/>
            <a:ext cx="3740092" cy="289007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069BC88-5250-E1E1-142E-8DB78F52D6D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2193" y="3876477"/>
            <a:ext cx="3858442" cy="298152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38CBD10-4748-1BC4-C023-0F602F4A03C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90349" y="3919503"/>
            <a:ext cx="3740093" cy="2890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678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9289</TotalTime>
  <Words>252</Words>
  <Application>Microsoft Macintosh PowerPoint</Application>
  <PresentationFormat>On-screen Show (4:3)</PresentationFormat>
  <Paragraphs>41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明兰</vt:lpstr>
      <vt:lpstr>Arial</vt:lpstr>
      <vt:lpstr>Bradley Hand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138</cp:revision>
  <dcterms:created xsi:type="dcterms:W3CDTF">2022-10-05T10:45:26Z</dcterms:created>
  <dcterms:modified xsi:type="dcterms:W3CDTF">2023-02-28T06:40:41Z</dcterms:modified>
</cp:coreProperties>
</file>